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x="18288000" cy="10287000"/>
  <p:notesSz cx="6858000" cy="9144000"/>
  <p:embeddedFontLst>
    <p:embeddedFont>
      <p:font typeface="Be Vietnam" charset="1" panose="00000500000000000000"/>
      <p:regular r:id="rId36"/>
    </p:embeddedFont>
    <p:embeddedFont>
      <p:font typeface="Be Vietnam Ultra-Bold" charset="1" panose="00000900000000000000"/>
      <p:regular r:id="rId37"/>
    </p:embeddedFont>
    <p:embeddedFont>
      <p:font typeface="IBM Plex Sans" charset="1" panose="020B0503050203000203"/>
      <p:regular r:id="rId38"/>
    </p:embeddedFont>
    <p:embeddedFont>
      <p:font typeface="IBM Plex Sans Bold" charset="1" panose="020B0803050203000203"/>
      <p:regular r:id="rId39"/>
    </p:embeddedFont>
    <p:embeddedFont>
      <p:font typeface="Now Bold" charset="1" panose="00000800000000000000"/>
      <p:regular r:id="rId40"/>
    </p:embeddedFont>
    <p:embeddedFont>
      <p:font typeface="Now" charset="1" panose="00000500000000000000"/>
      <p:regular r:id="rId41"/>
    </p:embeddedFont>
    <p:embeddedFont>
      <p:font typeface="Canva Sans Bold" charset="1" panose="020B0803030501040103"/>
      <p:regular r:id="rId42"/>
    </p:embeddedFont>
    <p:embeddedFont>
      <p:font typeface="Canva Sans" charset="1" panose="020B0503030501040103"/>
      <p:regular r:id="rId43"/>
    </p:embeddedFont>
    <p:embeddedFont>
      <p:font typeface="Aileron" charset="1" panose="00000500000000000000"/>
      <p:regular r:id="rId44"/>
    </p:embeddedFont>
    <p:embeddedFont>
      <p:font typeface="Arimo" charset="1" panose="020B0604020202020204"/>
      <p:regular r:id="rId45"/>
    </p:embeddedFont>
    <p:embeddedFont>
      <p:font typeface="Inter" charset="1" panose="020B0502030000000004"/>
      <p:regular r:id="rId46"/>
    </p:embeddedFont>
    <p:embeddedFont>
      <p:font typeface="Eastman Grotesque Bold" charset="1" panose="00000800000000000000"/>
      <p:regular r:id="rId47"/>
    </p:embeddedFont>
    <p:embeddedFont>
      <p:font typeface="Bukhari Script" charset="1" panose="00000500000000000000"/>
      <p:regular r:id="rId48"/>
    </p:embeddedFont>
    <p:embeddedFont>
      <p:font typeface="Nickainley" charset="1" panose="00000500000000000000"/>
      <p:regular r:id="rId49"/>
    </p:embeddedFont>
    <p:embeddedFont>
      <p:font typeface="ITC Benguiat Bold" charset="1" panose="02030904050306020704"/>
      <p:regular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svg>
</file>

<file path=ppt/media/image14.png>
</file>

<file path=ppt/media/image15.svg>
</file>

<file path=ppt/media/image16.gif>
</file>

<file path=ppt/media/image17.gif>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gif>
</file>

<file path=ppt/media/image28.png>
</file>

<file path=ppt/media/image29.svg>
</file>

<file path=ppt/media/image3.svg>
</file>

<file path=ppt/media/image30.png>
</file>

<file path=ppt/media/image31.gif>
</file>

<file path=ppt/media/image4.png>
</file>

<file path=ppt/media/image5.png>
</file>

<file path=ppt/media/image6.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6.gif" Type="http://schemas.openxmlformats.org/officeDocument/2006/relationships/image"/><Relationship Id="rId11" Target="../media/image17.gif" Type="http://schemas.openxmlformats.org/officeDocument/2006/relationships/image"/><Relationship Id="rId12"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8.gif" Type="http://schemas.openxmlformats.org/officeDocument/2006/relationships/image"/><Relationship Id="rId11"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slide5.xml" Type="http://schemas.openxmlformats.org/officeDocument/2006/relationships/slide"/><Relationship Id="rId5" Target="slide25.xml" Type="http://schemas.openxmlformats.org/officeDocument/2006/relationships/slide"/><Relationship Id="rId6" Target="slide26.xml" Type="http://schemas.openxmlformats.org/officeDocument/2006/relationships/slide"/><Relationship Id="rId7" Target="slide28.xml" Type="http://schemas.openxmlformats.org/officeDocument/2006/relationships/slide"/><Relationship Id="rId8" Target="../media/image4.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19.png" Type="http://schemas.openxmlformats.org/officeDocument/2006/relationships/image"/><Relationship Id="rId6" Target="../media/image4.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11"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 Id="rId4" Target="../media/image23.png" Type="http://schemas.openxmlformats.org/officeDocument/2006/relationships/image"/><Relationship Id="rId5" Target="../media/image24.png" Type="http://schemas.openxmlformats.org/officeDocument/2006/relationships/image"/><Relationship Id="rId6" Target="../media/image4.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slide2.xml" Type="http://schemas.openxmlformats.org/officeDocument/2006/relationships/slide"/><Relationship Id="rId7" Target="../media/image4.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7.gif" Type="http://schemas.openxmlformats.org/officeDocument/2006/relationships/image"/><Relationship Id="rId11" Target="../media/image4.png" Type="http://schemas.openxmlformats.org/officeDocument/2006/relationships/image"/><Relationship Id="rId2" Target="../media/image1.jpeg" Type="http://schemas.openxmlformats.org/officeDocument/2006/relationships/image"/><Relationship Id="rId3" Target="../media/image25.png" Type="http://schemas.openxmlformats.org/officeDocument/2006/relationships/image"/><Relationship Id="rId4" Target="../media/image26.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slide2.xml" Type="http://schemas.openxmlformats.org/officeDocument/2006/relationships/slid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8.png" Type="http://schemas.openxmlformats.org/officeDocument/2006/relationships/image"/><Relationship Id="rId4" Target="../media/image29.svg" Type="http://schemas.openxmlformats.org/officeDocument/2006/relationships/image"/><Relationship Id="rId5" Target="../media/image4.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4.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0.png" Type="http://schemas.openxmlformats.org/officeDocument/2006/relationships/image"/><Relationship Id="rId4" Target="https://translation-chat-bot-6qduzterhikregehvvg7g3.streamlit.app" TargetMode="External" Type="http://schemas.openxmlformats.org/officeDocument/2006/relationships/hyperlink"/><Relationship Id="rId5"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4.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31.gif" Type="http://schemas.openxmlformats.org/officeDocument/2006/relationships/image"/><Relationship Id="rId6"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slide2.xml" Type="http://schemas.openxmlformats.org/officeDocument/2006/relationships/slide"/><Relationship Id="rId9"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slide2.xml" Type="http://schemas.openxmlformats.org/officeDocument/2006/relationships/slid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1.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slide2.xml" Type="http://schemas.openxmlformats.org/officeDocument/2006/relationships/slide"/><Relationship Id="rId8" Target="../media/image14.png" Type="http://schemas.openxmlformats.org/officeDocument/2006/relationships/image"/><Relationship Id="rId9" Target="../media/image1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2700000">
            <a:off x="3203775" y="2610229"/>
            <a:ext cx="16909587" cy="6118196"/>
          </a:xfrm>
          <a:custGeom>
            <a:avLst/>
            <a:gdLst/>
            <a:ahLst/>
            <a:cxnLst/>
            <a:rect r="r" b="b" t="t" l="l"/>
            <a:pathLst>
              <a:path h="6118196" w="16909587">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8700" y="308841"/>
            <a:ext cx="2177084" cy="2001512"/>
          </a:xfrm>
          <a:custGeom>
            <a:avLst/>
            <a:gdLst/>
            <a:ahLst/>
            <a:cxnLst/>
            <a:rect r="r" b="b" t="t" l="l"/>
            <a:pathLst>
              <a:path h="2001512" w="2177084">
                <a:moveTo>
                  <a:pt x="0" y="0"/>
                </a:moveTo>
                <a:lnTo>
                  <a:pt x="2177084" y="0"/>
                </a:lnTo>
                <a:lnTo>
                  <a:pt x="2177084" y="2001512"/>
                </a:lnTo>
                <a:lnTo>
                  <a:pt x="0" y="2001512"/>
                </a:lnTo>
                <a:lnTo>
                  <a:pt x="0" y="0"/>
                </a:lnTo>
                <a:close/>
              </a:path>
            </a:pathLst>
          </a:custGeom>
          <a:blipFill>
            <a:blip r:embed="rId5"/>
            <a:stretch>
              <a:fillRect l="0" t="0" r="0" b="0"/>
            </a:stretch>
          </a:blipFill>
        </p:spPr>
      </p:sp>
      <p:sp>
        <p:nvSpPr>
          <p:cNvPr name="TextBox 5" id="5"/>
          <p:cNvSpPr txBox="true"/>
          <p:nvPr/>
        </p:nvSpPr>
        <p:spPr>
          <a:xfrm rot="0">
            <a:off x="1028700" y="2764584"/>
            <a:ext cx="11078006" cy="4582896"/>
          </a:xfrm>
          <a:prstGeom prst="rect">
            <a:avLst/>
          </a:prstGeom>
        </p:spPr>
        <p:txBody>
          <a:bodyPr anchor="t" rtlCol="false" tIns="0" lIns="0" bIns="0" rIns="0">
            <a:spAutoFit/>
          </a:bodyPr>
          <a:lstStyle/>
          <a:p>
            <a:pPr algn="l">
              <a:lnSpc>
                <a:spcPts val="11880"/>
              </a:lnSpc>
            </a:pPr>
            <a:r>
              <a:rPr lang="en-US" sz="11534">
                <a:solidFill>
                  <a:srgbClr val="F8F8F8"/>
                </a:solidFill>
                <a:latin typeface="Be Vietnam"/>
                <a:ea typeface="Be Vietnam"/>
                <a:cs typeface="Be Vietnam"/>
                <a:sym typeface="Be Vietnam"/>
              </a:rPr>
              <a:t>MULTIMODAL</a:t>
            </a:r>
          </a:p>
          <a:p>
            <a:pPr algn="l">
              <a:lnSpc>
                <a:spcPts val="11880"/>
              </a:lnSpc>
            </a:pPr>
            <a:r>
              <a:rPr lang="en-US" sz="11534">
                <a:solidFill>
                  <a:srgbClr val="F8F8F8"/>
                </a:solidFill>
                <a:latin typeface="Be Vietnam"/>
                <a:ea typeface="Be Vietnam"/>
                <a:cs typeface="Be Vietnam"/>
                <a:sym typeface="Be Vietnam"/>
              </a:rPr>
              <a:t>TRANSLATION </a:t>
            </a:r>
          </a:p>
          <a:p>
            <a:pPr algn="l">
              <a:lnSpc>
                <a:spcPts val="11880"/>
              </a:lnSpc>
            </a:pPr>
            <a:r>
              <a:rPr lang="en-US" sz="11534">
                <a:solidFill>
                  <a:srgbClr val="F8F8F8"/>
                </a:solidFill>
                <a:latin typeface="Be Vietnam"/>
                <a:ea typeface="Be Vietnam"/>
                <a:cs typeface="Be Vietnam"/>
                <a:sym typeface="Be Vietnam"/>
              </a:rPr>
              <a:t>PROJECT</a:t>
            </a:r>
          </a:p>
        </p:txBody>
      </p:sp>
      <p:grpSp>
        <p:nvGrpSpPr>
          <p:cNvPr name="Group 6" id="6"/>
          <p:cNvGrpSpPr/>
          <p:nvPr/>
        </p:nvGrpSpPr>
        <p:grpSpPr>
          <a:xfrm rot="0">
            <a:off x="12106706" y="2457580"/>
            <a:ext cx="5684997" cy="9060361"/>
            <a:chOff x="0" y="0"/>
            <a:chExt cx="7579995" cy="12080481"/>
          </a:xfrm>
        </p:grpSpPr>
        <p:sp>
          <p:nvSpPr>
            <p:cNvPr name="TextBox 7" id="7"/>
            <p:cNvSpPr txBox="true"/>
            <p:nvPr/>
          </p:nvSpPr>
          <p:spPr>
            <a:xfrm rot="0">
              <a:off x="0" y="-19050"/>
              <a:ext cx="7579995" cy="510413"/>
            </a:xfrm>
            <a:prstGeom prst="rect">
              <a:avLst/>
            </a:prstGeom>
          </p:spPr>
          <p:txBody>
            <a:bodyPr anchor="t" rtlCol="false" tIns="0" lIns="0" bIns="0" rIns="0">
              <a:spAutoFit/>
            </a:bodyPr>
            <a:lstStyle/>
            <a:p>
              <a:pPr algn="r" marL="0" indent="0" lvl="0">
                <a:lnSpc>
                  <a:spcPts val="3155"/>
                </a:lnSpc>
                <a:spcBef>
                  <a:spcPct val="0"/>
                </a:spcBef>
              </a:pPr>
              <a:r>
                <a:rPr lang="en-US" b="true" sz="2427" spc="211" u="none">
                  <a:solidFill>
                    <a:srgbClr val="F8F8F8"/>
                  </a:solidFill>
                  <a:latin typeface="Be Vietnam Ultra-Bold"/>
                  <a:ea typeface="Be Vietnam Ultra-Bold"/>
                  <a:cs typeface="Be Vietnam Ultra-Bold"/>
                  <a:sym typeface="Be Vietnam Ultra-Bold"/>
                </a:rPr>
                <a:t>PRESENTED TO</a:t>
              </a:r>
            </a:p>
          </p:txBody>
        </p:sp>
        <p:sp>
          <p:nvSpPr>
            <p:cNvPr name="TextBox 8" id="8"/>
            <p:cNvSpPr txBox="true"/>
            <p:nvPr/>
          </p:nvSpPr>
          <p:spPr>
            <a:xfrm rot="0">
              <a:off x="0" y="575988"/>
              <a:ext cx="7579995" cy="3691746"/>
            </a:xfrm>
            <a:prstGeom prst="rect">
              <a:avLst/>
            </a:prstGeom>
          </p:spPr>
          <p:txBody>
            <a:bodyPr anchor="t" rtlCol="false" tIns="0" lIns="0" bIns="0" rIns="0">
              <a:spAutoFit/>
            </a:bodyPr>
            <a:lstStyle/>
            <a:p>
              <a:pPr algn="r">
                <a:lnSpc>
                  <a:spcPts val="3707"/>
                </a:lnSpc>
              </a:pPr>
              <a:r>
                <a:rPr lang="en-US" sz="2647">
                  <a:solidFill>
                    <a:srgbClr val="F8F8F8"/>
                  </a:solidFill>
                  <a:latin typeface="IBM Plex Sans"/>
                  <a:ea typeface="IBM Plex Sans"/>
                  <a:cs typeface="IBM Plex Sans"/>
                  <a:sym typeface="IBM Plex Sans"/>
                </a:rPr>
                <a:t>Digital Egypt Pioneers Initiative DEPI</a:t>
              </a:r>
            </a:p>
            <a:p>
              <a:pPr algn="r">
                <a:lnSpc>
                  <a:spcPts val="3707"/>
                </a:lnSpc>
              </a:pPr>
              <a:r>
                <a:rPr lang="en-US" sz="2647" b="true">
                  <a:solidFill>
                    <a:srgbClr val="F8F8F8"/>
                  </a:solidFill>
                  <a:latin typeface="IBM Plex Sans Bold"/>
                  <a:ea typeface="IBM Plex Sans Bold"/>
                  <a:cs typeface="IBM Plex Sans Bold"/>
                  <a:sym typeface="IBM Plex Sans Bold"/>
                </a:rPr>
                <a:t>Company </a:t>
              </a:r>
            </a:p>
            <a:p>
              <a:pPr algn="r">
                <a:lnSpc>
                  <a:spcPts val="3707"/>
                </a:lnSpc>
              </a:pPr>
              <a:r>
                <a:rPr lang="en-US" sz="2647">
                  <a:solidFill>
                    <a:srgbClr val="F8F8F8"/>
                  </a:solidFill>
                  <a:latin typeface="IBM Plex Sans"/>
                  <a:ea typeface="IBM Plex Sans"/>
                  <a:cs typeface="IBM Plex Sans"/>
                  <a:sym typeface="IBM Plex Sans"/>
                </a:rPr>
                <a:t>AST</a:t>
              </a:r>
            </a:p>
            <a:p>
              <a:pPr algn="r">
                <a:lnSpc>
                  <a:spcPts val="3707"/>
                </a:lnSpc>
              </a:pPr>
            </a:p>
            <a:p>
              <a:pPr algn="r">
                <a:lnSpc>
                  <a:spcPts val="3707"/>
                </a:lnSpc>
              </a:pPr>
              <a:r>
                <a:rPr lang="en-US" sz="2647" b="true">
                  <a:solidFill>
                    <a:srgbClr val="F8F8F8"/>
                  </a:solidFill>
                  <a:latin typeface="IBM Plex Sans Bold"/>
                  <a:ea typeface="IBM Plex Sans Bold"/>
                  <a:cs typeface="IBM Plex Sans Bold"/>
                  <a:sym typeface="IBM Plex Sans Bold"/>
                </a:rPr>
                <a:t>track</a:t>
              </a:r>
            </a:p>
            <a:p>
              <a:pPr algn="r">
                <a:lnSpc>
                  <a:spcPts val="3707"/>
                </a:lnSpc>
              </a:pPr>
              <a:r>
                <a:rPr lang="en-US" sz="2647">
                  <a:solidFill>
                    <a:srgbClr val="F8F8F8"/>
                  </a:solidFill>
                  <a:latin typeface="IBM Plex Sans"/>
                  <a:ea typeface="IBM Plex Sans"/>
                  <a:cs typeface="IBM Plex Sans"/>
                  <a:sym typeface="IBM Plex Sans"/>
                </a:rPr>
                <a:t>Mircosoft Machine Learning Enginee</a:t>
              </a:r>
              <a:r>
                <a:rPr lang="en-US" b="true" sz="2647">
                  <a:solidFill>
                    <a:srgbClr val="F8F8F8"/>
                  </a:solidFill>
                  <a:latin typeface="IBM Plex Sans Bold"/>
                  <a:ea typeface="IBM Plex Sans Bold"/>
                  <a:cs typeface="IBM Plex Sans Bold"/>
                  <a:sym typeface="IBM Plex Sans Bold"/>
                </a:rPr>
                <a:t>r</a:t>
              </a:r>
            </a:p>
          </p:txBody>
        </p:sp>
        <p:sp>
          <p:nvSpPr>
            <p:cNvPr name="TextBox 9" id="9"/>
            <p:cNvSpPr txBox="true"/>
            <p:nvPr/>
          </p:nvSpPr>
          <p:spPr>
            <a:xfrm rot="0">
              <a:off x="0" y="11505995"/>
              <a:ext cx="7579995" cy="574486"/>
            </a:xfrm>
            <a:prstGeom prst="rect">
              <a:avLst/>
            </a:prstGeom>
          </p:spPr>
          <p:txBody>
            <a:bodyPr anchor="t" rtlCol="false" tIns="0" lIns="0" bIns="0" rIns="0">
              <a:spAutoFit/>
            </a:bodyPr>
            <a:lstStyle/>
            <a:p>
              <a:pPr algn="r">
                <a:lnSpc>
                  <a:spcPts val="3707"/>
                </a:lnSpc>
              </a:pPr>
            </a:p>
          </p:txBody>
        </p:sp>
        <p:sp>
          <p:nvSpPr>
            <p:cNvPr name="TextBox 10" id="10"/>
            <p:cNvSpPr txBox="true"/>
            <p:nvPr/>
          </p:nvSpPr>
          <p:spPr>
            <a:xfrm rot="0">
              <a:off x="0" y="5815031"/>
              <a:ext cx="7579995" cy="510413"/>
            </a:xfrm>
            <a:prstGeom prst="rect">
              <a:avLst/>
            </a:prstGeom>
          </p:spPr>
          <p:txBody>
            <a:bodyPr anchor="t" rtlCol="false" tIns="0" lIns="0" bIns="0" rIns="0">
              <a:spAutoFit/>
            </a:bodyPr>
            <a:lstStyle/>
            <a:p>
              <a:pPr algn="r" marL="0" indent="0" lvl="0">
                <a:lnSpc>
                  <a:spcPts val="3155"/>
                </a:lnSpc>
                <a:spcBef>
                  <a:spcPct val="0"/>
                </a:spcBef>
              </a:pPr>
              <a:r>
                <a:rPr lang="en-US" b="true" sz="2427" spc="211" u="none">
                  <a:solidFill>
                    <a:srgbClr val="F8F8F8"/>
                  </a:solidFill>
                  <a:latin typeface="Be Vietnam Ultra-Bold"/>
                  <a:ea typeface="Be Vietnam Ultra-Bold"/>
                  <a:cs typeface="Be Vietnam Ultra-Bold"/>
                  <a:sym typeface="Be Vietnam Ultra-Bold"/>
                </a:rPr>
                <a:t>PRESENTED BY</a:t>
              </a:r>
            </a:p>
          </p:txBody>
        </p:sp>
        <p:sp>
          <p:nvSpPr>
            <p:cNvPr name="TextBox 11" id="11"/>
            <p:cNvSpPr txBox="true"/>
            <p:nvPr/>
          </p:nvSpPr>
          <p:spPr>
            <a:xfrm rot="0">
              <a:off x="0" y="6410069"/>
              <a:ext cx="7579995" cy="3840760"/>
            </a:xfrm>
            <a:prstGeom prst="rect">
              <a:avLst/>
            </a:prstGeom>
          </p:spPr>
          <p:txBody>
            <a:bodyPr anchor="t" rtlCol="false" tIns="0" lIns="0" bIns="0" rIns="0">
              <a:spAutoFit/>
            </a:bodyPr>
            <a:lstStyle/>
            <a:p>
              <a:pPr algn="r">
                <a:lnSpc>
                  <a:spcPts val="3847"/>
                </a:lnSpc>
              </a:pPr>
              <a:r>
                <a:rPr lang="en-US" sz="2747">
                  <a:solidFill>
                    <a:srgbClr val="F8F8F8"/>
                  </a:solidFill>
                  <a:latin typeface="IBM Plex Sans"/>
                  <a:ea typeface="IBM Plex Sans"/>
                  <a:cs typeface="IBM Plex Sans"/>
                  <a:sym typeface="IBM Plex Sans"/>
                </a:rPr>
                <a:t>Nassar Khaled Mahmoud</a:t>
              </a:r>
            </a:p>
            <a:p>
              <a:pPr algn="r">
                <a:lnSpc>
                  <a:spcPts val="3847"/>
                </a:lnSpc>
              </a:pPr>
              <a:r>
                <a:rPr lang="en-US" sz="2747">
                  <a:solidFill>
                    <a:srgbClr val="F8F8F8"/>
                  </a:solidFill>
                  <a:latin typeface="IBM Plex Sans"/>
                  <a:ea typeface="IBM Plex Sans"/>
                  <a:cs typeface="IBM Plex Sans"/>
                  <a:sym typeface="IBM Plex Sans"/>
                </a:rPr>
                <a:t>Abdelrahman Moustafa Attia</a:t>
              </a:r>
            </a:p>
            <a:p>
              <a:pPr algn="r">
                <a:lnSpc>
                  <a:spcPts val="3847"/>
                </a:lnSpc>
              </a:pPr>
              <a:r>
                <a:rPr lang="en-US" sz="2747">
                  <a:solidFill>
                    <a:srgbClr val="F8F8F8"/>
                  </a:solidFill>
                  <a:latin typeface="IBM Plex Sans"/>
                  <a:ea typeface="IBM Plex Sans"/>
                  <a:cs typeface="IBM Plex Sans"/>
                  <a:sym typeface="IBM Plex Sans"/>
                </a:rPr>
                <a:t>Omar Medhat Mohamed</a:t>
              </a:r>
            </a:p>
            <a:p>
              <a:pPr algn="r">
                <a:lnSpc>
                  <a:spcPts val="3847"/>
                </a:lnSpc>
              </a:pPr>
              <a:r>
                <a:rPr lang="en-US" sz="2747">
                  <a:solidFill>
                    <a:srgbClr val="F8F8F8"/>
                  </a:solidFill>
                  <a:latin typeface="IBM Plex Sans"/>
                  <a:ea typeface="IBM Plex Sans"/>
                  <a:cs typeface="IBM Plex Sans"/>
                  <a:sym typeface="IBM Plex Sans"/>
                </a:rPr>
                <a:t>Habeba Mostafa Desoky </a:t>
              </a:r>
            </a:p>
            <a:p>
              <a:pPr algn="r">
                <a:lnSpc>
                  <a:spcPts val="3847"/>
                </a:lnSpc>
              </a:pPr>
              <a:r>
                <a:rPr lang="en-US" sz="2747">
                  <a:solidFill>
                    <a:srgbClr val="F8F8F8"/>
                  </a:solidFill>
                  <a:latin typeface="IBM Plex Sans"/>
                  <a:ea typeface="IBM Plex Sans"/>
                  <a:cs typeface="IBM Plex Sans"/>
                  <a:sym typeface="IBM Plex Sans"/>
                </a:rPr>
                <a:t>Carol Maged Victor</a:t>
              </a:r>
            </a:p>
            <a:p>
              <a:pPr algn="r">
                <a:lnSpc>
                  <a:spcPts val="3847"/>
                </a:lnSpc>
              </a:pPr>
            </a:p>
          </p:txBody>
        </p:sp>
      </p:grpSp>
      <p:sp>
        <p:nvSpPr>
          <p:cNvPr name="TextBox 12" id="12"/>
          <p:cNvSpPr txBox="true"/>
          <p:nvPr/>
        </p:nvSpPr>
        <p:spPr>
          <a:xfrm rot="0">
            <a:off x="1028700" y="8459305"/>
            <a:ext cx="6631941" cy="580390"/>
          </a:xfrm>
          <a:prstGeom prst="rect">
            <a:avLst/>
          </a:prstGeom>
        </p:spPr>
        <p:txBody>
          <a:bodyPr anchor="t" rtlCol="false" tIns="0" lIns="0" bIns="0" rIns="0">
            <a:spAutoFit/>
          </a:bodyPr>
          <a:lstStyle/>
          <a:p>
            <a:pPr algn="l">
              <a:lnSpc>
                <a:spcPts val="4759"/>
              </a:lnSpc>
            </a:pPr>
            <a:r>
              <a:rPr lang="en-US" sz="3399">
                <a:solidFill>
                  <a:srgbClr val="F8F8F8"/>
                </a:solidFill>
                <a:latin typeface="IBM Plex Sans"/>
                <a:ea typeface="IBM Plex Sans"/>
                <a:cs typeface="IBM Plex Sans"/>
                <a:sym typeface="IBM Plex Sans"/>
              </a:rPr>
              <a:t>Integrated Translation System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TextBox 2" id="2"/>
          <p:cNvSpPr txBox="true"/>
          <p:nvPr/>
        </p:nvSpPr>
        <p:spPr>
          <a:xfrm rot="0">
            <a:off x="856136" y="2325439"/>
            <a:ext cx="16870024" cy="7543800"/>
          </a:xfrm>
          <a:prstGeom prst="rect">
            <a:avLst/>
          </a:prstGeom>
        </p:spPr>
        <p:txBody>
          <a:bodyPr anchor="t" rtlCol="false" tIns="0" lIns="0" bIns="0" rIns="0">
            <a:spAutoFit/>
          </a:bodyPr>
          <a:lstStyle/>
          <a:p>
            <a:pPr algn="l" marL="604594" indent="-302297" lvl="1">
              <a:lnSpc>
                <a:spcPts val="3360"/>
              </a:lnSpc>
              <a:buFont typeface="Arial"/>
              <a:buChar char="•"/>
            </a:pPr>
            <a:r>
              <a:rPr lang="en-US" b="true" sz="2800">
                <a:solidFill>
                  <a:srgbClr val="FFFFFF"/>
                </a:solidFill>
                <a:latin typeface="Be Vietnam Ultra-Bold"/>
                <a:ea typeface="Be Vietnam Ultra-Bold"/>
                <a:cs typeface="Be Vietnam Ultra-Bold"/>
                <a:sym typeface="Be Vietnam Ultra-Bold"/>
              </a:rPr>
              <a:t>Text Cleaning:</a:t>
            </a:r>
          </a:p>
          <a:p>
            <a:pPr algn="l" marL="1209188" indent="-403063" lvl="2">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Rem</a:t>
            </a:r>
            <a:r>
              <a:rPr lang="en-US" b="true" sz="2800">
                <a:solidFill>
                  <a:srgbClr val="FFFFFF"/>
                </a:solidFill>
                <a:latin typeface="Be Vietnam Ultra-Bold"/>
                <a:ea typeface="Be Vietnam Ultra-Bold"/>
                <a:cs typeface="Be Vietnam Ultra-Bold"/>
                <a:sym typeface="Be Vietnam Ultra-Bold"/>
              </a:rPr>
              <a:t>ove unnecessary characters, punctuation, or irrelevant symbols that may confuse the model.</a:t>
            </a:r>
          </a:p>
          <a:p>
            <a:pPr algn="l" marL="1209188" indent="-403063" lvl="2">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Standardize text (e.g., convert to lowercase) for uniformity.</a:t>
            </a:r>
          </a:p>
          <a:p>
            <a:pPr algn="l" marL="604594" indent="-302297" lvl="1">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Tokenization:</a:t>
            </a:r>
          </a:p>
          <a:p>
            <a:pPr algn="l" marL="1209188" indent="-403063" lvl="2">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Break down the input text into smaller units called tokens (words or subwords), which the model can process. GPT models typically use byte pair encoding (BPE) to handle this.</a:t>
            </a:r>
          </a:p>
          <a:p>
            <a:pPr algn="l" marL="604594" indent="-302297" lvl="1">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Handling Missing or Incomplete Data:</a:t>
            </a:r>
          </a:p>
          <a:p>
            <a:pPr algn="l" marL="1209188" indent="-403063" lvl="2">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Remove or fill in missing values to avoid gaps in training that could negatively affect the model’s performance.</a:t>
            </a:r>
          </a:p>
          <a:p>
            <a:pPr algn="l" marL="604594" indent="-302297" lvl="1">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Stop Word Removal </a:t>
            </a:r>
          </a:p>
          <a:p>
            <a:pPr algn="l" marL="604594" indent="-302297" lvl="1">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Lemmatization:</a:t>
            </a:r>
          </a:p>
          <a:p>
            <a:pPr algn="l" marL="1209188" indent="-403063" lvl="2">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Convert words to their root form to reduce variations (e.g., “running” becomes “run”) and help the model generalize across different forms of a word.</a:t>
            </a:r>
          </a:p>
          <a:p>
            <a:pPr algn="l" marL="604594" indent="-302297" lvl="1">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Handling Special Tokens:</a:t>
            </a:r>
          </a:p>
          <a:p>
            <a:pPr algn="l" marL="1209188" indent="-403063" lvl="2">
              <a:lnSpc>
                <a:spcPts val="3360"/>
              </a:lnSpc>
              <a:spcBef>
                <a:spcPct val="0"/>
              </a:spcBef>
              <a:buFont typeface="Arial"/>
              <a:buChar char="⚬"/>
            </a:pPr>
            <a:r>
              <a:rPr lang="en-US" b="true" sz="2800">
                <a:solidFill>
                  <a:srgbClr val="FFFFFF"/>
                </a:solidFill>
                <a:latin typeface="Be Vietnam Ultra-Bold"/>
                <a:ea typeface="Be Vietnam Ultra-Bold"/>
                <a:cs typeface="Be Vietnam Ultra-Bold"/>
                <a:sym typeface="Be Vietnam Ultra-Bold"/>
              </a:rPr>
              <a:t>Add special tokens for specific tasks like start-of-sequence (&lt;s&gt;) or end-of-sequence (&lt;/s&gt;) markers to assist the model in structuring its responses.</a:t>
            </a:r>
          </a:p>
          <a:p>
            <a:pPr algn="l">
              <a:lnSpc>
                <a:spcPts val="3360"/>
              </a:lnSpc>
              <a:spcBef>
                <a:spcPct val="0"/>
              </a:spcBef>
            </a:pPr>
          </a:p>
        </p:txBody>
      </p:sp>
      <p:sp>
        <p:nvSpPr>
          <p:cNvPr name="TextBox 3" id="3"/>
          <p:cNvSpPr txBox="true"/>
          <p:nvPr/>
        </p:nvSpPr>
        <p:spPr>
          <a:xfrm rot="0">
            <a:off x="15449193" y="1019175"/>
            <a:ext cx="1810107" cy="542925"/>
          </a:xfrm>
          <a:prstGeom prst="rect">
            <a:avLst/>
          </a:prstGeom>
        </p:spPr>
        <p:txBody>
          <a:bodyPr anchor="t" rtlCol="false" tIns="0" lIns="0" bIns="0" rIns="0">
            <a:spAutoFit/>
          </a:bodyPr>
          <a:lstStyle/>
          <a:p>
            <a:pPr algn="ctr">
              <a:lnSpc>
                <a:spcPts val="4200"/>
              </a:lnSpc>
              <a:spcBef>
                <a:spcPct val="0"/>
              </a:spcBef>
            </a:pPr>
            <a:r>
              <a:rPr lang="en-US" b="true" sz="3500">
                <a:solidFill>
                  <a:srgbClr val="F8F8F8"/>
                </a:solidFill>
                <a:latin typeface="Be Vietnam Ultra-Bold"/>
                <a:ea typeface="Be Vietnam Ultra-Bold"/>
                <a:cs typeface="Be Vietnam Ultra-Bold"/>
                <a:sym typeface="Be Vietnam Ultra-Bold"/>
              </a:rPr>
              <a:t>chat bot</a:t>
            </a:r>
          </a:p>
        </p:txBody>
      </p:sp>
      <p:sp>
        <p:nvSpPr>
          <p:cNvPr name="Freeform 4" id="4"/>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2"/>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329282" y="2090278"/>
            <a:ext cx="10387445"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Transaltion model</a:t>
            </a:r>
          </a:p>
        </p:txBody>
      </p:sp>
      <p:sp>
        <p:nvSpPr>
          <p:cNvPr name="TextBox 9" id="9"/>
          <p:cNvSpPr txBox="true"/>
          <p:nvPr/>
        </p:nvSpPr>
        <p:spPr>
          <a:xfrm rot="0">
            <a:off x="1329282" y="3835302"/>
            <a:ext cx="15000439" cy="3884314"/>
          </a:xfrm>
          <a:prstGeom prst="rect">
            <a:avLst/>
          </a:prstGeom>
        </p:spPr>
        <p:txBody>
          <a:bodyPr anchor="t" rtlCol="false" tIns="0" lIns="0" bIns="0" rIns="0">
            <a:spAutoFit/>
          </a:bodyPr>
          <a:lstStyle/>
          <a:p>
            <a:pPr algn="ctr" marL="755323" indent="-377662" lvl="1">
              <a:lnSpc>
                <a:spcPts val="4548"/>
              </a:lnSpc>
              <a:spcBef>
                <a:spcPct val="0"/>
              </a:spcBef>
              <a:buFont typeface="Arial"/>
              <a:buChar char="•"/>
            </a:pPr>
            <a:r>
              <a:rPr lang="en-US" b="true" sz="3498">
                <a:solidFill>
                  <a:srgbClr val="F8F8F8"/>
                </a:solidFill>
                <a:latin typeface="Be Vietnam Ultra-Bold"/>
                <a:ea typeface="Be Vietnam Ultra-Bold"/>
                <a:cs typeface="Be Vietnam Ultra-Bold"/>
                <a:sym typeface="Be Vietnam Ultra-Bold"/>
              </a:rPr>
              <a:t>Why Translati</a:t>
            </a:r>
            <a:r>
              <a:rPr lang="en-US" b="true" sz="3498">
                <a:solidFill>
                  <a:srgbClr val="F8F8F8"/>
                </a:solidFill>
                <a:latin typeface="Be Vietnam Ultra-Bold"/>
                <a:ea typeface="Be Vietnam Ultra-Bold"/>
                <a:cs typeface="Be Vietnam Ultra-Bold"/>
                <a:sym typeface="Be Vietnam Ultra-Bold"/>
              </a:rPr>
              <a:t>on?</a:t>
            </a:r>
          </a:p>
          <a:p>
            <a:pPr algn="l" marL="1208394" indent="-402798" lvl="2">
              <a:lnSpc>
                <a:spcPts val="3638"/>
              </a:lnSpc>
              <a:spcBef>
                <a:spcPct val="0"/>
              </a:spcBef>
              <a:buFont typeface="Arial"/>
              <a:buChar char="⚬"/>
            </a:pPr>
            <a:r>
              <a:rPr lang="en-US" b="true" sz="2798">
                <a:solidFill>
                  <a:srgbClr val="F8F8F8"/>
                </a:solidFill>
                <a:latin typeface="Be Vietnam Ultra-Bold"/>
                <a:ea typeface="Be Vietnam Ultra-Bold"/>
                <a:cs typeface="Be Vietnam Ultra-Bold"/>
                <a:sym typeface="Be Vietnam Ultra-Bold"/>
              </a:rPr>
              <a:t>Address language barriers between English and Arabic.</a:t>
            </a:r>
          </a:p>
          <a:p>
            <a:pPr algn="l" marL="1208394" indent="-402798" lvl="2">
              <a:lnSpc>
                <a:spcPts val="3638"/>
              </a:lnSpc>
              <a:spcBef>
                <a:spcPct val="0"/>
              </a:spcBef>
              <a:buFont typeface="Arial"/>
              <a:buChar char="⚬"/>
            </a:pPr>
            <a:r>
              <a:rPr lang="en-US" b="true" sz="2798">
                <a:solidFill>
                  <a:srgbClr val="F8F8F8"/>
                </a:solidFill>
                <a:latin typeface="Be Vietnam Ultra-Bold"/>
                <a:ea typeface="Be Vietnam Ultra-Bold"/>
                <a:cs typeface="Be Vietnam Ultra-Bold"/>
                <a:sym typeface="Be Vietnam Ultra-Bold"/>
              </a:rPr>
              <a:t>Use machine learning for accurate and efficient translation.</a:t>
            </a:r>
          </a:p>
          <a:p>
            <a:pPr algn="l">
              <a:lnSpc>
                <a:spcPts val="3638"/>
              </a:lnSpc>
              <a:spcBef>
                <a:spcPct val="0"/>
              </a:spcBef>
            </a:pPr>
          </a:p>
          <a:p>
            <a:pPr algn="ctr" marL="755323" indent="-377662" lvl="1">
              <a:lnSpc>
                <a:spcPts val="4548"/>
              </a:lnSpc>
              <a:spcBef>
                <a:spcPct val="0"/>
              </a:spcBef>
              <a:buFont typeface="Arial"/>
              <a:buChar char="•"/>
            </a:pPr>
            <a:r>
              <a:rPr lang="en-US" b="true" sz="3498">
                <a:solidFill>
                  <a:srgbClr val="F8F8F8"/>
                </a:solidFill>
                <a:latin typeface="Be Vietnam Ultra-Bold"/>
                <a:ea typeface="Be Vietnam Ultra-Bold"/>
                <a:cs typeface="Be Vietnam Ultra-Bold"/>
                <a:sym typeface="Be Vietnam Ultra-Bold"/>
              </a:rPr>
              <a:t>Challenges:</a:t>
            </a:r>
          </a:p>
          <a:p>
            <a:pPr algn="l" marL="1208394" indent="-402798" lvl="2">
              <a:lnSpc>
                <a:spcPts val="3638"/>
              </a:lnSpc>
              <a:spcBef>
                <a:spcPct val="0"/>
              </a:spcBef>
              <a:buFont typeface="Arial"/>
              <a:buChar char="⚬"/>
            </a:pPr>
            <a:r>
              <a:rPr lang="en-US" b="true" sz="2798">
                <a:solidFill>
                  <a:srgbClr val="F8F8F8"/>
                </a:solidFill>
                <a:latin typeface="Be Vietnam Ultra-Bold"/>
                <a:ea typeface="Be Vietnam Ultra-Bold"/>
                <a:cs typeface="Be Vietnam Ultra-Bold"/>
                <a:sym typeface="Be Vietnam Ultra-Bold"/>
              </a:rPr>
              <a:t>Complex sentence structures in both languages.</a:t>
            </a:r>
          </a:p>
          <a:p>
            <a:pPr algn="l" marL="1208394" indent="-402798" lvl="2">
              <a:lnSpc>
                <a:spcPts val="3638"/>
              </a:lnSpc>
              <a:spcBef>
                <a:spcPct val="0"/>
              </a:spcBef>
              <a:buFont typeface="Arial"/>
              <a:buChar char="⚬"/>
            </a:pPr>
            <a:r>
              <a:rPr lang="en-US" b="true" sz="2798">
                <a:solidFill>
                  <a:srgbClr val="F8F8F8"/>
                </a:solidFill>
                <a:latin typeface="Be Vietnam Ultra-Bold"/>
                <a:ea typeface="Be Vietnam Ultra-Bold"/>
                <a:cs typeface="Be Vietnam Ultra-Bold"/>
                <a:sym typeface="Be Vietnam Ultra-Bold"/>
              </a:rPr>
              <a:t>Different syntax and grammar rules.</a:t>
            </a:r>
          </a:p>
          <a:p>
            <a:pPr algn="ctr">
              <a:lnSpc>
                <a:spcPts val="3638"/>
              </a:lnSpc>
              <a:spcBef>
                <a:spcPct val="0"/>
              </a:spcBef>
            </a:pPr>
          </a:p>
        </p:txBody>
      </p:sp>
      <p:sp>
        <p:nvSpPr>
          <p:cNvPr name="Freeform 10" id="10"/>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329282" y="2090278"/>
            <a:ext cx="10387445"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Model Architecture</a:t>
            </a:r>
          </a:p>
        </p:txBody>
      </p:sp>
      <p:sp>
        <p:nvSpPr>
          <p:cNvPr name="TextBox 9" id="9"/>
          <p:cNvSpPr txBox="true"/>
          <p:nvPr/>
        </p:nvSpPr>
        <p:spPr>
          <a:xfrm rot="0">
            <a:off x="1184903" y="4124416"/>
            <a:ext cx="15000439" cy="4341504"/>
          </a:xfrm>
          <a:prstGeom prst="rect">
            <a:avLst/>
          </a:prstGeom>
        </p:spPr>
        <p:txBody>
          <a:bodyPr anchor="t" rtlCol="false" tIns="0" lIns="0" bIns="0" rIns="0">
            <a:spAutoFit/>
          </a:bodyPr>
          <a:lstStyle/>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Seq2Seq Model:</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Encoder-Decoder architecture.</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Encoder processes input sequence (English sentence).</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Decoder generates output sequence (Arabic sentence).</a:t>
            </a:r>
          </a:p>
          <a:p>
            <a:pPr algn="l">
              <a:lnSpc>
                <a:spcPts val="3639"/>
              </a:lnSpc>
            </a:pPr>
          </a:p>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Why LSTM?</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Handles long-term dependencies effectively.</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Suitable for language translation tasks.</a:t>
            </a:r>
          </a:p>
          <a:p>
            <a:pPr algn="ctr">
              <a:lnSpc>
                <a:spcPts val="3638"/>
              </a:lnSpc>
              <a:spcBef>
                <a:spcPct val="0"/>
              </a:spcBef>
            </a:pPr>
          </a:p>
        </p:txBody>
      </p:sp>
      <p:sp>
        <p:nvSpPr>
          <p:cNvPr name="TextBox 10" id="10"/>
          <p:cNvSpPr txBox="true"/>
          <p:nvPr/>
        </p:nvSpPr>
        <p:spPr>
          <a:xfrm rot="0">
            <a:off x="12882599" y="1449589"/>
            <a:ext cx="4755652" cy="542925"/>
          </a:xfrm>
          <a:prstGeom prst="rect">
            <a:avLst/>
          </a:prstGeom>
        </p:spPr>
        <p:txBody>
          <a:bodyPr anchor="t" rtlCol="false" tIns="0" lIns="0" bIns="0" rIns="0">
            <a:spAutoFit/>
          </a:bodyPr>
          <a:lstStyle/>
          <a:p>
            <a:pPr algn="l">
              <a:lnSpc>
                <a:spcPts val="4200"/>
              </a:lnSpc>
            </a:pPr>
            <a:r>
              <a:rPr lang="en-US" sz="3500" b="true">
                <a:solidFill>
                  <a:srgbClr val="F8F8F8"/>
                </a:solidFill>
                <a:latin typeface="Be Vietnam Ultra-Bold"/>
                <a:ea typeface="Be Vietnam Ultra-Bold"/>
                <a:cs typeface="Be Vietnam Ultra-Bold"/>
                <a:sym typeface="Be Vietnam Ultra-Bold"/>
              </a:rPr>
              <a:t>Transaltion model</a:t>
            </a:r>
          </a:p>
        </p:txBody>
      </p:sp>
      <p:sp>
        <p:nvSpPr>
          <p:cNvPr name="Freeform 11" id="11"/>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329282" y="2090278"/>
            <a:ext cx="10387445"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Data Preprocessing</a:t>
            </a:r>
          </a:p>
        </p:txBody>
      </p:sp>
      <p:sp>
        <p:nvSpPr>
          <p:cNvPr name="TextBox 9" id="9"/>
          <p:cNvSpPr txBox="true"/>
          <p:nvPr/>
        </p:nvSpPr>
        <p:spPr>
          <a:xfrm rot="0">
            <a:off x="1184903" y="4124416"/>
            <a:ext cx="15000439" cy="4341504"/>
          </a:xfrm>
          <a:prstGeom prst="rect">
            <a:avLst/>
          </a:prstGeom>
        </p:spPr>
        <p:txBody>
          <a:bodyPr anchor="t" rtlCol="false" tIns="0" lIns="0" bIns="0" rIns="0">
            <a:spAutoFit/>
          </a:bodyPr>
          <a:lstStyle/>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Steps Involved:</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Tokenization of English and Arabic sentences.</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Padding sequences for uniform input size.</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Creating word-to-index mappings for both languages.</a:t>
            </a:r>
          </a:p>
          <a:p>
            <a:pPr algn="l">
              <a:lnSpc>
                <a:spcPts val="3639"/>
              </a:lnSpc>
            </a:pPr>
          </a:p>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Key Libraries:</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TensorFlow/Keras for model building.</a:t>
            </a:r>
          </a:p>
          <a:p>
            <a:pPr algn="l" marL="604519" indent="-302260" lvl="1">
              <a:lnSpc>
                <a:spcPts val="3639"/>
              </a:lnSpc>
              <a:buFont typeface="Arial"/>
              <a:buChar char="•"/>
            </a:pPr>
            <a:r>
              <a:rPr lang="en-US" b="true" sz="2799">
                <a:solidFill>
                  <a:srgbClr val="F8F8F8"/>
                </a:solidFill>
                <a:latin typeface="Be Vietnam Ultra-Bold"/>
                <a:ea typeface="Be Vietnam Ultra-Bold"/>
                <a:cs typeface="Be Vietnam Ultra-Bold"/>
                <a:sym typeface="Be Vietnam Ultra-Bold"/>
              </a:rPr>
              <a:t>NLTK or similar libraries for tokenization.</a:t>
            </a:r>
          </a:p>
          <a:p>
            <a:pPr algn="ctr">
              <a:lnSpc>
                <a:spcPts val="3638"/>
              </a:lnSpc>
              <a:spcBef>
                <a:spcPct val="0"/>
              </a:spcBef>
            </a:pPr>
          </a:p>
        </p:txBody>
      </p:sp>
      <p:sp>
        <p:nvSpPr>
          <p:cNvPr name="TextBox 10" id="10"/>
          <p:cNvSpPr txBox="true"/>
          <p:nvPr/>
        </p:nvSpPr>
        <p:spPr>
          <a:xfrm rot="0">
            <a:off x="13628773" y="1421014"/>
            <a:ext cx="3630527" cy="527936"/>
          </a:xfrm>
          <a:prstGeom prst="rect">
            <a:avLst/>
          </a:prstGeom>
        </p:spPr>
        <p:txBody>
          <a:bodyPr anchor="t" rtlCol="false" tIns="0" lIns="0" bIns="0" rIns="0">
            <a:spAutoFit/>
          </a:bodyPr>
          <a:lstStyle/>
          <a:p>
            <a:pPr algn="ctr">
              <a:lnSpc>
                <a:spcPts val="4207"/>
              </a:lnSpc>
              <a:spcBef>
                <a:spcPct val="0"/>
              </a:spcBef>
            </a:pPr>
            <a:r>
              <a:rPr lang="en-US" b="true" sz="3236">
                <a:solidFill>
                  <a:srgbClr val="F8F8F8"/>
                </a:solidFill>
                <a:latin typeface="Be Vietnam Ultra-Bold"/>
                <a:ea typeface="Be Vietnam Ultra-Bold"/>
                <a:cs typeface="Be Vietnam Ultra-Bold"/>
                <a:sym typeface="Be Vietnam Ultra-Bold"/>
              </a:rPr>
              <a:t>Transaltion model</a:t>
            </a:r>
          </a:p>
        </p:txBody>
      </p:sp>
      <p:sp>
        <p:nvSpPr>
          <p:cNvPr name="Freeform 11" id="11"/>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329282" y="2090278"/>
            <a:ext cx="10387445"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Model Training</a:t>
            </a:r>
          </a:p>
        </p:txBody>
      </p:sp>
      <p:sp>
        <p:nvSpPr>
          <p:cNvPr name="TextBox 9" id="9"/>
          <p:cNvSpPr txBox="true"/>
          <p:nvPr/>
        </p:nvSpPr>
        <p:spPr>
          <a:xfrm rot="0">
            <a:off x="1184903" y="4124416"/>
            <a:ext cx="15000439" cy="5484504"/>
          </a:xfrm>
          <a:prstGeom prst="rect">
            <a:avLst/>
          </a:prstGeom>
        </p:spPr>
        <p:txBody>
          <a:bodyPr anchor="t" rtlCol="false" tIns="0" lIns="0" bIns="0" rIns="0">
            <a:spAutoFit/>
          </a:bodyPr>
          <a:lstStyle/>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Training Setup:</a:t>
            </a:r>
          </a:p>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Input: Padded English sentences.</a:t>
            </a:r>
          </a:p>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Output: Corresponding Arabic sentences.</a:t>
            </a:r>
          </a:p>
          <a:p>
            <a:pPr algn="l">
              <a:lnSpc>
                <a:spcPts val="3639"/>
              </a:lnSpc>
            </a:pPr>
          </a:p>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Loss Function: </a:t>
            </a:r>
            <a:r>
              <a:rPr lang="en-US" b="true" sz="3500">
                <a:solidFill>
                  <a:srgbClr val="F8F8F8"/>
                </a:solidFill>
                <a:latin typeface="Be Vietnam Ultra-Bold"/>
                <a:ea typeface="Be Vietnam Ultra-Bold"/>
                <a:cs typeface="Be Vietnam Ultra-Bold"/>
                <a:sym typeface="Be Vietnam Ultra-Bold"/>
              </a:rPr>
              <a:t>Categorical crossentropy.</a:t>
            </a:r>
          </a:p>
          <a:p>
            <a:pPr algn="l">
              <a:lnSpc>
                <a:spcPts val="4550"/>
              </a:lnSpc>
            </a:pPr>
          </a:p>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Optimizer: Adam for efficient convergence.</a:t>
            </a:r>
          </a:p>
          <a:p>
            <a:pPr algn="l">
              <a:lnSpc>
                <a:spcPts val="4550"/>
              </a:lnSpc>
            </a:pPr>
          </a:p>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Metrics: Accuracy and loss per epoch.</a:t>
            </a:r>
          </a:p>
          <a:p>
            <a:pPr algn="ctr">
              <a:lnSpc>
                <a:spcPts val="3638"/>
              </a:lnSpc>
              <a:spcBef>
                <a:spcPct val="0"/>
              </a:spcBef>
            </a:pPr>
          </a:p>
        </p:txBody>
      </p:sp>
      <p:sp>
        <p:nvSpPr>
          <p:cNvPr name="TextBox 10" id="10"/>
          <p:cNvSpPr txBox="true"/>
          <p:nvPr/>
        </p:nvSpPr>
        <p:spPr>
          <a:xfrm rot="0">
            <a:off x="1329282" y="918721"/>
            <a:ext cx="3630527" cy="527936"/>
          </a:xfrm>
          <a:prstGeom prst="rect">
            <a:avLst/>
          </a:prstGeom>
        </p:spPr>
        <p:txBody>
          <a:bodyPr anchor="t" rtlCol="false" tIns="0" lIns="0" bIns="0" rIns="0">
            <a:spAutoFit/>
          </a:bodyPr>
          <a:lstStyle/>
          <a:p>
            <a:pPr algn="ctr">
              <a:lnSpc>
                <a:spcPts val="4207"/>
              </a:lnSpc>
              <a:spcBef>
                <a:spcPct val="0"/>
              </a:spcBef>
            </a:pPr>
            <a:r>
              <a:rPr lang="en-US" b="true" sz="3236">
                <a:solidFill>
                  <a:srgbClr val="F8F8F8"/>
                </a:solidFill>
                <a:latin typeface="Be Vietnam Ultra-Bold"/>
                <a:ea typeface="Be Vietnam Ultra-Bold"/>
                <a:cs typeface="Be Vietnam Ultra-Bold"/>
                <a:sym typeface="Be Vietnam Ultra-Bold"/>
              </a:rPr>
              <a:t>Transaltion model</a:t>
            </a:r>
          </a:p>
        </p:txBody>
      </p:sp>
      <p:sp>
        <p:nvSpPr>
          <p:cNvPr name="Freeform 11" id="11"/>
          <p:cNvSpPr/>
          <p:nvPr/>
        </p:nvSpPr>
        <p:spPr>
          <a:xfrm flipH="false" flipV="false" rot="0">
            <a:off x="16913346" y="8977023"/>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329282" y="2090278"/>
            <a:ext cx="10387445"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Challenges &amp; Solutions</a:t>
            </a:r>
          </a:p>
        </p:txBody>
      </p:sp>
      <p:sp>
        <p:nvSpPr>
          <p:cNvPr name="TextBox 9" id="9"/>
          <p:cNvSpPr txBox="true"/>
          <p:nvPr/>
        </p:nvSpPr>
        <p:spPr>
          <a:xfrm rot="0">
            <a:off x="1184903" y="4124416"/>
            <a:ext cx="15000439" cy="3884304"/>
          </a:xfrm>
          <a:prstGeom prst="rect">
            <a:avLst/>
          </a:prstGeom>
        </p:spPr>
        <p:txBody>
          <a:bodyPr anchor="t" rtlCol="false" tIns="0" lIns="0" bIns="0" rIns="0">
            <a:spAutoFit/>
          </a:bodyPr>
          <a:lstStyle/>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Data Scarcity: Using smaller datasets effectively.</a:t>
            </a:r>
          </a:p>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Handling Grammar Rules: Tuning hyperparameters to capture language intricacies.</a:t>
            </a:r>
          </a:p>
          <a:p>
            <a:pPr algn="l" marL="755651" indent="-377825" lvl="1">
              <a:lnSpc>
                <a:spcPts val="4550"/>
              </a:lnSpc>
              <a:buFont typeface="Arial"/>
              <a:buChar char="•"/>
            </a:pPr>
            <a:r>
              <a:rPr lang="en-US" b="true" sz="3500">
                <a:solidFill>
                  <a:srgbClr val="F8F8F8"/>
                </a:solidFill>
                <a:latin typeface="Be Vietnam Ultra-Bold"/>
                <a:ea typeface="Be Vietnam Ultra-Bold"/>
                <a:cs typeface="Be Vietnam Ultra-Bold"/>
                <a:sym typeface="Be Vietnam Ultra-Bold"/>
              </a:rPr>
              <a:t>Improvements: Adding attention mechanisms or transformer models for better accuracy (Helsinki-NLP/opus-mt-en-ar).</a:t>
            </a:r>
          </a:p>
          <a:p>
            <a:pPr algn="l">
              <a:lnSpc>
                <a:spcPts val="4550"/>
              </a:lnSpc>
            </a:pPr>
            <a:r>
              <a:rPr lang="en-US" sz="3500" b="true">
                <a:solidFill>
                  <a:srgbClr val="F8F8F8"/>
                </a:solidFill>
                <a:latin typeface="Be Vietnam Ultra-Bold"/>
                <a:ea typeface="Be Vietnam Ultra-Bold"/>
                <a:cs typeface="Be Vietnam Ultra-Bold"/>
                <a:sym typeface="Be Vietnam Ultra-Bold"/>
              </a:rPr>
              <a:t>    </a:t>
            </a:r>
          </a:p>
          <a:p>
            <a:pPr algn="ctr">
              <a:lnSpc>
                <a:spcPts val="3638"/>
              </a:lnSpc>
              <a:spcBef>
                <a:spcPct val="0"/>
              </a:spcBef>
            </a:pPr>
          </a:p>
        </p:txBody>
      </p:sp>
      <p:sp>
        <p:nvSpPr>
          <p:cNvPr name="TextBox 10" id="10"/>
          <p:cNvSpPr txBox="true"/>
          <p:nvPr/>
        </p:nvSpPr>
        <p:spPr>
          <a:xfrm rot="0">
            <a:off x="13628773" y="1421014"/>
            <a:ext cx="3630527" cy="527936"/>
          </a:xfrm>
          <a:prstGeom prst="rect">
            <a:avLst/>
          </a:prstGeom>
        </p:spPr>
        <p:txBody>
          <a:bodyPr anchor="t" rtlCol="false" tIns="0" lIns="0" bIns="0" rIns="0">
            <a:spAutoFit/>
          </a:bodyPr>
          <a:lstStyle/>
          <a:p>
            <a:pPr algn="ctr">
              <a:lnSpc>
                <a:spcPts val="4207"/>
              </a:lnSpc>
              <a:spcBef>
                <a:spcPct val="0"/>
              </a:spcBef>
            </a:pPr>
            <a:r>
              <a:rPr lang="en-US" b="true" sz="3236">
                <a:solidFill>
                  <a:srgbClr val="F8F8F8"/>
                </a:solidFill>
                <a:latin typeface="Be Vietnam Ultra-Bold"/>
                <a:ea typeface="Be Vietnam Ultra-Bold"/>
                <a:cs typeface="Be Vietnam Ultra-Bold"/>
                <a:sym typeface="Be Vietnam Ultra-Bold"/>
              </a:rPr>
              <a:t>Transaltion model</a:t>
            </a:r>
          </a:p>
        </p:txBody>
      </p:sp>
      <p:sp>
        <p:nvSpPr>
          <p:cNvPr name="Freeform 11" id="11"/>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pic>
        <p:nvPicPr>
          <p:cNvPr name="Picture 8" id="8"/>
          <p:cNvPicPr>
            <a:picLocks noChangeAspect="true"/>
          </p:cNvPicPr>
          <p:nvPr/>
        </p:nvPicPr>
        <p:blipFill>
          <a:blip r:embed="rId10"/>
          <a:srcRect l="0" t="0" r="0" b="0"/>
          <a:stretch>
            <a:fillRect/>
          </a:stretch>
        </p:blipFill>
        <p:spPr>
          <a:xfrm flipH="false" flipV="false" rot="0">
            <a:off x="13793472" y="4867947"/>
            <a:ext cx="2876835" cy="2776145"/>
          </a:xfrm>
          <a:prstGeom prst="rect">
            <a:avLst/>
          </a:prstGeom>
        </p:spPr>
      </p:pic>
      <p:pic>
        <p:nvPicPr>
          <p:cNvPr name="Picture 9" id="9"/>
          <p:cNvPicPr>
            <a:picLocks noChangeAspect="true"/>
          </p:cNvPicPr>
          <p:nvPr/>
        </p:nvPicPr>
        <p:blipFill>
          <a:blip r:embed="rId11"/>
          <a:srcRect l="0" t="0" r="0" b="0"/>
          <a:stretch>
            <a:fillRect/>
          </a:stretch>
        </p:blipFill>
        <p:spPr>
          <a:xfrm flipH="false" flipV="false" rot="0">
            <a:off x="11755341" y="7644092"/>
            <a:ext cx="3606991" cy="1370657"/>
          </a:xfrm>
          <a:prstGeom prst="rect">
            <a:avLst/>
          </a:prstGeom>
        </p:spPr>
      </p:pic>
      <p:sp>
        <p:nvSpPr>
          <p:cNvPr name="TextBox 10" id="10"/>
          <p:cNvSpPr txBox="true"/>
          <p:nvPr/>
        </p:nvSpPr>
        <p:spPr>
          <a:xfrm rot="0">
            <a:off x="1329282" y="2090278"/>
            <a:ext cx="14797940"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Image-to-Text Conversion model</a:t>
            </a:r>
          </a:p>
        </p:txBody>
      </p:sp>
      <p:sp>
        <p:nvSpPr>
          <p:cNvPr name="TextBox 11" id="11"/>
          <p:cNvSpPr txBox="true"/>
          <p:nvPr/>
        </p:nvSpPr>
        <p:spPr>
          <a:xfrm rot="0">
            <a:off x="2553065" y="3426050"/>
            <a:ext cx="3224451" cy="887095"/>
          </a:xfrm>
          <a:prstGeom prst="rect">
            <a:avLst/>
          </a:prstGeom>
        </p:spPr>
        <p:txBody>
          <a:bodyPr anchor="t" rtlCol="false" tIns="0" lIns="0" bIns="0" rIns="0">
            <a:spAutoFit/>
          </a:bodyPr>
          <a:lstStyle/>
          <a:p>
            <a:pPr algn="ctr">
              <a:lnSpc>
                <a:spcPts val="7279"/>
              </a:lnSpc>
            </a:pPr>
            <a:r>
              <a:rPr lang="en-US" sz="5199" b="true">
                <a:solidFill>
                  <a:srgbClr val="F8F8F8"/>
                </a:solidFill>
                <a:latin typeface="Canva Sans Bold"/>
                <a:ea typeface="Canva Sans Bold"/>
                <a:cs typeface="Canva Sans Bold"/>
                <a:sym typeface="Canva Sans Bold"/>
              </a:rPr>
              <a:t>Overview:</a:t>
            </a:r>
          </a:p>
        </p:txBody>
      </p:sp>
      <p:sp>
        <p:nvSpPr>
          <p:cNvPr name="TextBox 12" id="12"/>
          <p:cNvSpPr txBox="true"/>
          <p:nvPr/>
        </p:nvSpPr>
        <p:spPr>
          <a:xfrm rot="0">
            <a:off x="1329282" y="3604160"/>
            <a:ext cx="10394634" cy="6478990"/>
          </a:xfrm>
          <a:prstGeom prst="rect">
            <a:avLst/>
          </a:prstGeom>
        </p:spPr>
        <p:txBody>
          <a:bodyPr anchor="t" rtlCol="false" tIns="0" lIns="0" bIns="0" rIns="0">
            <a:spAutoFit/>
          </a:bodyPr>
          <a:lstStyle/>
          <a:p>
            <a:pPr algn="l">
              <a:lnSpc>
                <a:spcPts val="5735"/>
              </a:lnSpc>
            </a:pPr>
          </a:p>
          <a:p>
            <a:pPr algn="l" marL="884463" indent="-442232" lvl="1">
              <a:lnSpc>
                <a:spcPts val="5735"/>
              </a:lnSpc>
              <a:buFont typeface="Arial"/>
              <a:buChar char="•"/>
            </a:pPr>
            <a:r>
              <a:rPr lang="en-US" sz="4096">
                <a:solidFill>
                  <a:srgbClr val="F8F8F8"/>
                </a:solidFill>
                <a:latin typeface="Canva Sans"/>
                <a:ea typeface="Canva Sans"/>
                <a:cs typeface="Canva Sans"/>
                <a:sym typeface="Canva Sans"/>
              </a:rPr>
              <a:t>The</a:t>
            </a:r>
            <a:r>
              <a:rPr lang="en-US" sz="4096">
                <a:solidFill>
                  <a:srgbClr val="F8F8F8"/>
                </a:solidFill>
                <a:latin typeface="Canva Sans"/>
                <a:ea typeface="Canva Sans"/>
                <a:cs typeface="Canva Sans"/>
                <a:sym typeface="Canva Sans"/>
              </a:rPr>
              <a:t> image-to-text conversion feature enables the extraction of</a:t>
            </a:r>
            <a:r>
              <a:rPr lang="en-US" sz="4096">
                <a:solidFill>
                  <a:srgbClr val="F8F8F8"/>
                </a:solidFill>
                <a:latin typeface="Canva Sans"/>
                <a:ea typeface="Canva Sans"/>
                <a:cs typeface="Canva Sans"/>
                <a:sym typeface="Canva Sans"/>
              </a:rPr>
              <a:t> textual content from images, enhancing the translation system's versatility.</a:t>
            </a:r>
          </a:p>
          <a:p>
            <a:pPr algn="l" marL="884463" indent="-442232" lvl="1">
              <a:lnSpc>
                <a:spcPts val="5735"/>
              </a:lnSpc>
              <a:buFont typeface="Arial"/>
              <a:buChar char="•"/>
            </a:pPr>
            <a:r>
              <a:rPr lang="en-US" sz="4096">
                <a:solidFill>
                  <a:srgbClr val="F8F8F8"/>
                </a:solidFill>
                <a:latin typeface="Canva Sans"/>
                <a:ea typeface="Canva Sans"/>
                <a:cs typeface="Canva Sans"/>
                <a:sym typeface="Canva Sans"/>
              </a:rPr>
              <a:t>Utilizes Optical Character Recognition (OCR) technology for accurate text extraction.</a:t>
            </a:r>
          </a:p>
          <a:p>
            <a:pPr algn="l">
              <a:lnSpc>
                <a:spcPts val="5595"/>
              </a:lnSpc>
            </a:pPr>
          </a:p>
        </p:txBody>
      </p:sp>
      <p:sp>
        <p:nvSpPr>
          <p:cNvPr name="TextBox 13" id="13"/>
          <p:cNvSpPr txBox="true"/>
          <p:nvPr/>
        </p:nvSpPr>
        <p:spPr>
          <a:xfrm rot="0">
            <a:off x="16127222" y="4067266"/>
            <a:ext cx="1395889" cy="887095"/>
          </a:xfrm>
          <a:prstGeom prst="rect">
            <a:avLst/>
          </a:prstGeom>
        </p:spPr>
        <p:txBody>
          <a:bodyPr anchor="t" rtlCol="false" tIns="0" lIns="0" bIns="0" rIns="0">
            <a:spAutoFit/>
          </a:bodyPr>
          <a:lstStyle/>
          <a:p>
            <a:pPr algn="ctr">
              <a:lnSpc>
                <a:spcPts val="7279"/>
              </a:lnSpc>
            </a:pPr>
            <a:r>
              <a:rPr lang="en-US" sz="5199" b="true">
                <a:solidFill>
                  <a:srgbClr val="F8F8F8"/>
                </a:solidFill>
                <a:latin typeface="Canva Sans Bold"/>
                <a:ea typeface="Canva Sans Bold"/>
                <a:cs typeface="Canva Sans Bold"/>
                <a:sym typeface="Canva Sans Bold"/>
              </a:rPr>
              <a:t>Text</a:t>
            </a:r>
          </a:p>
        </p:txBody>
      </p:sp>
      <p:sp>
        <p:nvSpPr>
          <p:cNvPr name="Freeform 14" id="14"/>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329282" y="2090278"/>
            <a:ext cx="12464190"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Image-to-Text Conversion</a:t>
            </a:r>
          </a:p>
        </p:txBody>
      </p:sp>
      <p:sp>
        <p:nvSpPr>
          <p:cNvPr name="TextBox 9" id="9"/>
          <p:cNvSpPr txBox="true"/>
          <p:nvPr/>
        </p:nvSpPr>
        <p:spPr>
          <a:xfrm rot="0">
            <a:off x="1329282" y="3426050"/>
            <a:ext cx="5672018" cy="887095"/>
          </a:xfrm>
          <a:prstGeom prst="rect">
            <a:avLst/>
          </a:prstGeom>
        </p:spPr>
        <p:txBody>
          <a:bodyPr anchor="t" rtlCol="false" tIns="0" lIns="0" bIns="0" rIns="0">
            <a:spAutoFit/>
          </a:bodyPr>
          <a:lstStyle/>
          <a:p>
            <a:pPr algn="ctr">
              <a:lnSpc>
                <a:spcPts val="7279"/>
              </a:lnSpc>
            </a:pPr>
            <a:r>
              <a:rPr lang="en-US" sz="5199" b="true">
                <a:solidFill>
                  <a:srgbClr val="F8F8F8"/>
                </a:solidFill>
                <a:latin typeface="Canva Sans Bold"/>
                <a:ea typeface="Canva Sans Bold"/>
                <a:cs typeface="Canva Sans Bold"/>
                <a:sym typeface="Canva Sans Bold"/>
              </a:rPr>
              <a:t>Steps that follow:</a:t>
            </a:r>
          </a:p>
        </p:txBody>
      </p:sp>
      <p:sp>
        <p:nvSpPr>
          <p:cNvPr name="TextBox 10" id="10"/>
          <p:cNvSpPr txBox="true"/>
          <p:nvPr/>
        </p:nvSpPr>
        <p:spPr>
          <a:xfrm rot="0">
            <a:off x="2542965" y="4865595"/>
            <a:ext cx="13930987" cy="4954990"/>
          </a:xfrm>
          <a:prstGeom prst="rect">
            <a:avLst/>
          </a:prstGeom>
        </p:spPr>
        <p:txBody>
          <a:bodyPr anchor="t" rtlCol="false" tIns="0" lIns="0" bIns="0" rIns="0">
            <a:spAutoFit/>
          </a:bodyPr>
          <a:lstStyle/>
          <a:p>
            <a:pPr algn="l">
              <a:lnSpc>
                <a:spcPts val="5735"/>
              </a:lnSpc>
            </a:pPr>
            <a:r>
              <a:rPr lang="en-US" sz="4096">
                <a:solidFill>
                  <a:srgbClr val="F8F8F8"/>
                </a:solidFill>
                <a:latin typeface="Canva Sans"/>
                <a:ea typeface="Canva Sans"/>
                <a:cs typeface="Canva Sans"/>
                <a:sym typeface="Canva Sans"/>
              </a:rPr>
              <a:t>1- import necssary libraries</a:t>
            </a:r>
          </a:p>
          <a:p>
            <a:pPr algn="l">
              <a:lnSpc>
                <a:spcPts val="5735"/>
              </a:lnSpc>
            </a:pPr>
            <a:r>
              <a:rPr lang="en-US" sz="4096">
                <a:solidFill>
                  <a:srgbClr val="F8F8F8"/>
                </a:solidFill>
                <a:latin typeface="Canva Sans"/>
                <a:ea typeface="Canva Sans"/>
                <a:cs typeface="Canva Sans"/>
                <a:sym typeface="Canva Sans"/>
              </a:rPr>
              <a:t>2-Reading and Prepare the data : image and labels</a:t>
            </a:r>
          </a:p>
          <a:p>
            <a:pPr algn="l">
              <a:lnSpc>
                <a:spcPts val="5595"/>
              </a:lnSpc>
            </a:pPr>
            <a:r>
              <a:rPr lang="en-US" sz="3996">
                <a:solidFill>
                  <a:srgbClr val="F8F8F8"/>
                </a:solidFill>
                <a:latin typeface="Canva Sans"/>
                <a:ea typeface="Canva Sans"/>
                <a:cs typeface="Canva Sans"/>
                <a:sym typeface="Canva Sans"/>
              </a:rPr>
              <a:t>3- split data into train ,validate and test</a:t>
            </a:r>
          </a:p>
          <a:p>
            <a:pPr algn="l">
              <a:lnSpc>
                <a:spcPts val="5595"/>
              </a:lnSpc>
            </a:pPr>
            <a:r>
              <a:rPr lang="en-US" sz="3996">
                <a:solidFill>
                  <a:srgbClr val="F8F8F8"/>
                </a:solidFill>
                <a:latin typeface="Canva Sans"/>
                <a:ea typeface="Canva Sans"/>
                <a:cs typeface="Canva Sans"/>
                <a:sym typeface="Canva Sans"/>
              </a:rPr>
              <a:t>4-Creating generatore By ImageDataGenerators :to make data augmenation</a:t>
            </a:r>
          </a:p>
          <a:p>
            <a:pPr algn="l">
              <a:lnSpc>
                <a:spcPts val="5595"/>
              </a:lnSpc>
            </a:pPr>
            <a:r>
              <a:rPr lang="en-US" sz="3996">
                <a:solidFill>
                  <a:srgbClr val="F8F8F8"/>
                </a:solidFill>
                <a:latin typeface="Canva Sans"/>
                <a:ea typeface="Canva Sans"/>
                <a:cs typeface="Canva Sans"/>
                <a:sym typeface="Canva Sans"/>
              </a:rPr>
              <a:t>5-Modeling with CNN model </a:t>
            </a:r>
          </a:p>
          <a:p>
            <a:pPr algn="l">
              <a:lnSpc>
                <a:spcPts val="5595"/>
              </a:lnSpc>
            </a:pPr>
            <a:r>
              <a:rPr lang="en-US" sz="3996">
                <a:solidFill>
                  <a:srgbClr val="F8F8F8"/>
                </a:solidFill>
                <a:latin typeface="Canva Sans"/>
                <a:ea typeface="Canva Sans"/>
                <a:cs typeface="Canva Sans"/>
                <a:sym typeface="Canva Sans"/>
              </a:rPr>
              <a:t>6- Train the model and test it by computer vision</a:t>
            </a:r>
          </a:p>
        </p:txBody>
      </p:sp>
      <p:sp>
        <p:nvSpPr>
          <p:cNvPr name="Freeform 11" id="11"/>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274336" y="1449589"/>
            <a:ext cx="12464190"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Image-to-Text Conversion</a:t>
            </a:r>
          </a:p>
        </p:txBody>
      </p:sp>
      <p:sp>
        <p:nvSpPr>
          <p:cNvPr name="TextBox 9" id="9"/>
          <p:cNvSpPr txBox="true"/>
          <p:nvPr/>
        </p:nvSpPr>
        <p:spPr>
          <a:xfrm rot="0">
            <a:off x="1274336" y="2430664"/>
            <a:ext cx="6294954" cy="887095"/>
          </a:xfrm>
          <a:prstGeom prst="rect">
            <a:avLst/>
          </a:prstGeom>
        </p:spPr>
        <p:txBody>
          <a:bodyPr anchor="t" rtlCol="false" tIns="0" lIns="0" bIns="0" rIns="0">
            <a:spAutoFit/>
          </a:bodyPr>
          <a:lstStyle/>
          <a:p>
            <a:pPr algn="ctr">
              <a:lnSpc>
                <a:spcPts val="7279"/>
              </a:lnSpc>
            </a:pPr>
            <a:r>
              <a:rPr lang="en-US" sz="5199" b="true">
                <a:solidFill>
                  <a:srgbClr val="F8F8F8"/>
                </a:solidFill>
                <a:latin typeface="Canva Sans Bold"/>
                <a:ea typeface="Canva Sans Bold"/>
                <a:cs typeface="Canva Sans Bold"/>
                <a:sym typeface="Canva Sans Bold"/>
              </a:rPr>
              <a:t>function that used :</a:t>
            </a:r>
          </a:p>
        </p:txBody>
      </p:sp>
      <p:sp>
        <p:nvSpPr>
          <p:cNvPr name="TextBox 10" id="10"/>
          <p:cNvSpPr txBox="true"/>
          <p:nvPr/>
        </p:nvSpPr>
        <p:spPr>
          <a:xfrm rot="0">
            <a:off x="1274336" y="3373116"/>
            <a:ext cx="16484088" cy="7189145"/>
          </a:xfrm>
          <a:prstGeom prst="rect">
            <a:avLst/>
          </a:prstGeom>
        </p:spPr>
        <p:txBody>
          <a:bodyPr anchor="t" rtlCol="false" tIns="0" lIns="0" bIns="0" rIns="0">
            <a:spAutoFit/>
          </a:bodyPr>
          <a:lstStyle/>
          <a:p>
            <a:pPr algn="l">
              <a:lnSpc>
                <a:spcPts val="4852"/>
              </a:lnSpc>
            </a:pPr>
            <a:r>
              <a:rPr lang="en-US" sz="3466">
                <a:solidFill>
                  <a:srgbClr val="F8F8F8"/>
                </a:solidFill>
                <a:latin typeface="Canva Sans"/>
                <a:ea typeface="Canva Sans"/>
                <a:cs typeface="Canva Sans"/>
                <a:sym typeface="Canva Sans"/>
              </a:rPr>
              <a:t>1- </a:t>
            </a:r>
            <a:r>
              <a:rPr lang="en-US" sz="3466" b="true">
                <a:solidFill>
                  <a:srgbClr val="F8F8F8"/>
                </a:solidFill>
                <a:latin typeface="Canva Sans Bold"/>
                <a:ea typeface="Canva Sans Bold"/>
                <a:cs typeface="Canva Sans Bold"/>
                <a:sym typeface="Canva Sans Bold"/>
              </a:rPr>
              <a:t>directory_to_df</a:t>
            </a:r>
            <a:r>
              <a:rPr lang="en-US" sz="3466">
                <a:solidFill>
                  <a:srgbClr val="F8F8F8"/>
                </a:solidFill>
                <a:latin typeface="Canva Sans"/>
                <a:ea typeface="Canva Sans"/>
                <a:cs typeface="Canva Sans"/>
                <a:sym typeface="Canva Sans"/>
              </a:rPr>
              <a:t> : to get and prepare data as DataFrame</a:t>
            </a:r>
          </a:p>
          <a:p>
            <a:pPr algn="l">
              <a:lnSpc>
                <a:spcPts val="4852"/>
              </a:lnSpc>
            </a:pPr>
            <a:r>
              <a:rPr lang="en-US" sz="3466">
                <a:solidFill>
                  <a:srgbClr val="F8F8F8"/>
                </a:solidFill>
                <a:latin typeface="Canva Sans"/>
                <a:ea typeface="Canva Sans"/>
                <a:cs typeface="Canva Sans"/>
                <a:sym typeface="Canva Sans"/>
              </a:rPr>
              <a:t>2-</a:t>
            </a:r>
            <a:r>
              <a:rPr lang="en-US" sz="3466" b="true">
                <a:solidFill>
                  <a:srgbClr val="F8F8F8"/>
                </a:solidFill>
                <a:latin typeface="Canva Sans Bold"/>
                <a:ea typeface="Canva Sans Bold"/>
                <a:cs typeface="Canva Sans Bold"/>
                <a:sym typeface="Canva Sans Bold"/>
              </a:rPr>
              <a:t>read_image</a:t>
            </a:r>
            <a:r>
              <a:rPr lang="en-US" sz="3466">
                <a:solidFill>
                  <a:srgbClr val="F8F8F8"/>
                </a:solidFill>
                <a:latin typeface="Canva Sans"/>
                <a:ea typeface="Canva Sans"/>
                <a:cs typeface="Canva Sans"/>
                <a:sym typeface="Canva Sans"/>
              </a:rPr>
              <a:t>s: to get the image from the path </a:t>
            </a:r>
          </a:p>
          <a:p>
            <a:pPr algn="l">
              <a:lnSpc>
                <a:spcPts val="4703"/>
              </a:lnSpc>
            </a:pPr>
            <a:r>
              <a:rPr lang="en-US" sz="3359">
                <a:solidFill>
                  <a:srgbClr val="F8F8F8"/>
                </a:solidFill>
                <a:latin typeface="Canva Sans"/>
                <a:ea typeface="Canva Sans"/>
                <a:cs typeface="Canva Sans"/>
                <a:sym typeface="Canva Sans"/>
              </a:rPr>
              <a:t>3- </a:t>
            </a:r>
            <a:r>
              <a:rPr lang="en-US" sz="3359" b="true">
                <a:solidFill>
                  <a:srgbClr val="F8F8F8"/>
                </a:solidFill>
                <a:latin typeface="Canva Sans Bold"/>
                <a:ea typeface="Canva Sans Bold"/>
                <a:cs typeface="Canva Sans Bold"/>
                <a:sym typeface="Canva Sans Bold"/>
              </a:rPr>
              <a:t>show_images</a:t>
            </a:r>
            <a:r>
              <a:rPr lang="en-US" sz="3359">
                <a:solidFill>
                  <a:srgbClr val="F8F8F8"/>
                </a:solidFill>
                <a:latin typeface="Canva Sans"/>
                <a:ea typeface="Canva Sans"/>
                <a:cs typeface="Canva Sans"/>
                <a:sym typeface="Canva Sans"/>
              </a:rPr>
              <a:t>: to show the image by matplot</a:t>
            </a:r>
          </a:p>
          <a:p>
            <a:pPr algn="l">
              <a:lnSpc>
                <a:spcPts val="4703"/>
              </a:lnSpc>
            </a:pPr>
            <a:r>
              <a:rPr lang="en-US" sz="3359">
                <a:solidFill>
                  <a:srgbClr val="F8F8F8"/>
                </a:solidFill>
                <a:latin typeface="Canva Sans"/>
                <a:ea typeface="Canva Sans"/>
                <a:cs typeface="Canva Sans"/>
                <a:sym typeface="Canva Sans"/>
              </a:rPr>
              <a:t>4-</a:t>
            </a:r>
            <a:r>
              <a:rPr lang="en-US" sz="3359" b="true">
                <a:solidFill>
                  <a:srgbClr val="F8F8F8"/>
                </a:solidFill>
                <a:latin typeface="Canva Sans Bold"/>
                <a:ea typeface="Canva Sans Bold"/>
                <a:cs typeface="Canva Sans Bold"/>
                <a:sym typeface="Canva Sans Bold"/>
              </a:rPr>
              <a:t>load_model</a:t>
            </a:r>
            <a:r>
              <a:rPr lang="en-US" sz="3359">
                <a:solidFill>
                  <a:srgbClr val="F8F8F8"/>
                </a:solidFill>
                <a:latin typeface="Canva Sans"/>
                <a:ea typeface="Canva Sans"/>
                <a:cs typeface="Canva Sans"/>
                <a:sym typeface="Canva Sans"/>
              </a:rPr>
              <a:t> : to load the model after saving it </a:t>
            </a:r>
          </a:p>
          <a:p>
            <a:pPr algn="l">
              <a:lnSpc>
                <a:spcPts val="4703"/>
              </a:lnSpc>
            </a:pPr>
            <a:r>
              <a:rPr lang="en-US" sz="3359">
                <a:solidFill>
                  <a:srgbClr val="F8F8F8"/>
                </a:solidFill>
                <a:latin typeface="Canva Sans"/>
                <a:ea typeface="Canva Sans"/>
                <a:cs typeface="Canva Sans"/>
                <a:sym typeface="Canva Sans"/>
              </a:rPr>
              <a:t>5-</a:t>
            </a:r>
            <a:r>
              <a:rPr lang="en-US" sz="3359" b="true">
                <a:solidFill>
                  <a:srgbClr val="F8F8F8"/>
                </a:solidFill>
                <a:latin typeface="Canva Sans Bold"/>
                <a:ea typeface="Canva Sans Bold"/>
                <a:cs typeface="Canva Sans Bold"/>
                <a:sym typeface="Canva Sans Bold"/>
              </a:rPr>
              <a:t>convert_2_gray</a:t>
            </a:r>
            <a:r>
              <a:rPr lang="en-US" sz="3359">
                <a:solidFill>
                  <a:srgbClr val="F8F8F8"/>
                </a:solidFill>
                <a:latin typeface="Canva Sans"/>
                <a:ea typeface="Canva Sans"/>
                <a:cs typeface="Canva Sans"/>
                <a:sym typeface="Canva Sans"/>
              </a:rPr>
              <a:t>: to convert rgb”3d” into 1d </a:t>
            </a:r>
          </a:p>
          <a:p>
            <a:pPr algn="l">
              <a:lnSpc>
                <a:spcPts val="4703"/>
              </a:lnSpc>
            </a:pPr>
            <a:r>
              <a:rPr lang="en-US" sz="3359">
                <a:solidFill>
                  <a:srgbClr val="F8F8F8"/>
                </a:solidFill>
                <a:latin typeface="Canva Sans"/>
                <a:ea typeface="Canva Sans"/>
                <a:cs typeface="Canva Sans"/>
                <a:sym typeface="Canva Sans"/>
              </a:rPr>
              <a:t>6- </a:t>
            </a:r>
            <a:r>
              <a:rPr lang="en-US" sz="3359" b="true">
                <a:solidFill>
                  <a:srgbClr val="F8F8F8"/>
                </a:solidFill>
                <a:latin typeface="Canva Sans Bold"/>
                <a:ea typeface="Canva Sans Bold"/>
                <a:cs typeface="Canva Sans Bold"/>
                <a:sym typeface="Canva Sans Bold"/>
              </a:rPr>
              <a:t>binarization</a:t>
            </a:r>
            <a:r>
              <a:rPr lang="en-US" sz="3359">
                <a:solidFill>
                  <a:srgbClr val="F8F8F8"/>
                </a:solidFill>
                <a:latin typeface="Canva Sans"/>
                <a:ea typeface="Canva Sans"/>
                <a:cs typeface="Canva Sans"/>
                <a:sym typeface="Canva Sans"/>
              </a:rPr>
              <a:t>:applies Otsu's binarization to the grayscale image, producing a binary image</a:t>
            </a:r>
          </a:p>
          <a:p>
            <a:pPr algn="l">
              <a:lnSpc>
                <a:spcPts val="4843"/>
              </a:lnSpc>
            </a:pPr>
            <a:r>
              <a:rPr lang="en-US" sz="3459">
                <a:solidFill>
                  <a:srgbClr val="F8F8F8"/>
                </a:solidFill>
                <a:latin typeface="Canva Sans"/>
                <a:ea typeface="Canva Sans"/>
                <a:cs typeface="Canva Sans"/>
                <a:sym typeface="Canva Sans"/>
              </a:rPr>
              <a:t>7-</a:t>
            </a:r>
            <a:r>
              <a:rPr lang="en-US" sz="3459" b="true">
                <a:solidFill>
                  <a:srgbClr val="F8F8F8"/>
                </a:solidFill>
                <a:latin typeface="Canva Sans Bold"/>
                <a:ea typeface="Canva Sans Bold"/>
                <a:cs typeface="Canva Sans Bold"/>
                <a:sym typeface="Canva Sans Bold"/>
              </a:rPr>
              <a:t>dilate</a:t>
            </a:r>
            <a:r>
              <a:rPr lang="en-US" sz="3459">
                <a:solidFill>
                  <a:srgbClr val="F8F8F8"/>
                </a:solidFill>
                <a:latin typeface="Canva Sans"/>
                <a:ea typeface="Canva Sans"/>
                <a:cs typeface="Canva Sans"/>
                <a:sym typeface="Canva Sans"/>
              </a:rPr>
              <a:t>:performs morphological dilation on the binary image</a:t>
            </a:r>
          </a:p>
          <a:p>
            <a:pPr algn="l">
              <a:lnSpc>
                <a:spcPts val="4843"/>
              </a:lnSpc>
            </a:pPr>
            <a:r>
              <a:rPr lang="en-US" sz="3459">
                <a:solidFill>
                  <a:srgbClr val="F8F8F8"/>
                </a:solidFill>
                <a:latin typeface="Canva Sans"/>
                <a:ea typeface="Canva Sans"/>
                <a:cs typeface="Canva Sans"/>
                <a:sym typeface="Canva Sans"/>
              </a:rPr>
              <a:t>8-</a:t>
            </a:r>
            <a:r>
              <a:rPr lang="en-US" sz="3459" b="true">
                <a:solidFill>
                  <a:srgbClr val="F8F8F8"/>
                </a:solidFill>
                <a:latin typeface="Canva Sans Bold"/>
                <a:ea typeface="Canva Sans Bold"/>
                <a:cs typeface="Canva Sans Bold"/>
                <a:sym typeface="Canva Sans Bold"/>
              </a:rPr>
              <a:t>find_rect</a:t>
            </a:r>
            <a:r>
              <a:rPr lang="en-US" sz="3459">
                <a:solidFill>
                  <a:srgbClr val="F8F8F8"/>
                </a:solidFill>
                <a:latin typeface="Canva Sans"/>
                <a:ea typeface="Canva Sans"/>
                <a:cs typeface="Canva Sans"/>
                <a:sym typeface="Canva Sans"/>
              </a:rPr>
              <a:t>:identifies bounding rectangles in the binary image and sorting </a:t>
            </a:r>
          </a:p>
          <a:p>
            <a:pPr algn="l">
              <a:lnSpc>
                <a:spcPts val="4843"/>
              </a:lnSpc>
            </a:pPr>
            <a:r>
              <a:rPr lang="en-US" sz="3459">
                <a:solidFill>
                  <a:srgbClr val="F8F8F8"/>
                </a:solidFill>
                <a:latin typeface="Canva Sans"/>
                <a:ea typeface="Canva Sans"/>
                <a:cs typeface="Canva Sans"/>
                <a:sym typeface="Canva Sans"/>
              </a:rPr>
              <a:t>9-</a:t>
            </a:r>
            <a:r>
              <a:rPr lang="en-US" sz="3459" b="true">
                <a:solidFill>
                  <a:srgbClr val="F8F8F8"/>
                </a:solidFill>
                <a:latin typeface="Canva Sans Bold"/>
                <a:ea typeface="Canva Sans Bold"/>
                <a:cs typeface="Canva Sans Bold"/>
                <a:sym typeface="Canva Sans Bold"/>
              </a:rPr>
              <a:t>extract</a:t>
            </a:r>
            <a:r>
              <a:rPr lang="en-US" sz="3459">
                <a:solidFill>
                  <a:srgbClr val="F8F8F8"/>
                </a:solidFill>
                <a:latin typeface="Canva Sans"/>
                <a:ea typeface="Canva Sans"/>
                <a:cs typeface="Canva Sans"/>
                <a:sym typeface="Canva Sans"/>
              </a:rPr>
              <a:t>:uses the aforementioned techniques to extract characters from the image</a:t>
            </a:r>
          </a:p>
          <a:p>
            <a:pPr algn="l">
              <a:lnSpc>
                <a:spcPts val="4843"/>
              </a:lnSpc>
            </a:pPr>
          </a:p>
        </p:txBody>
      </p:sp>
      <p:sp>
        <p:nvSpPr>
          <p:cNvPr name="Freeform 11" id="11"/>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703104" y="2067963"/>
            <a:ext cx="12464190"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Azure Deployment </a:t>
            </a:r>
          </a:p>
        </p:txBody>
      </p:sp>
      <p:pic>
        <p:nvPicPr>
          <p:cNvPr name="Picture 9" id="9"/>
          <p:cNvPicPr>
            <a:picLocks noChangeAspect="true"/>
          </p:cNvPicPr>
          <p:nvPr/>
        </p:nvPicPr>
        <p:blipFill>
          <a:blip r:embed="rId10"/>
          <a:srcRect l="0" t="0" r="0" b="0"/>
          <a:stretch>
            <a:fillRect/>
          </a:stretch>
        </p:blipFill>
        <p:spPr>
          <a:xfrm flipH="false" flipV="false" rot="0">
            <a:off x="14578523" y="1932533"/>
            <a:ext cx="2925668" cy="2970221"/>
          </a:xfrm>
          <a:prstGeom prst="rect">
            <a:avLst/>
          </a:prstGeom>
        </p:spPr>
      </p:pic>
      <p:sp>
        <p:nvSpPr>
          <p:cNvPr name="TextBox 10" id="10"/>
          <p:cNvSpPr txBox="true"/>
          <p:nvPr/>
        </p:nvSpPr>
        <p:spPr>
          <a:xfrm rot="0">
            <a:off x="1611367" y="3591963"/>
            <a:ext cx="12555928" cy="4534535"/>
          </a:xfrm>
          <a:prstGeom prst="rect">
            <a:avLst/>
          </a:prstGeom>
        </p:spPr>
        <p:txBody>
          <a:bodyPr anchor="t" rtlCol="false" tIns="0" lIns="0" bIns="0" rIns="0">
            <a:spAutoFit/>
          </a:bodyPr>
          <a:lstStyle/>
          <a:p>
            <a:pPr algn="l" marL="561339" indent="-280669" lvl="1">
              <a:lnSpc>
                <a:spcPts val="3639"/>
              </a:lnSpc>
              <a:buFont typeface="Arial"/>
              <a:buChar char="•"/>
            </a:pPr>
            <a:r>
              <a:rPr lang="en-US" sz="2599">
                <a:solidFill>
                  <a:srgbClr val="F8F8F8"/>
                </a:solidFill>
                <a:latin typeface="Canva Sans"/>
                <a:ea typeface="Canva Sans"/>
                <a:cs typeface="Canva Sans"/>
                <a:sym typeface="Canva Sans"/>
              </a:rPr>
              <a:t>We used Azure Machine Learning Studio for deploying the models. We created a Workspace and uploaded the notebooks for model training. During this process, we encountered an issue with obtaining GPU from the compute service in Azure, which caused the training process to take a long time. As a result, we had to train the models outside of Azure .</a:t>
            </a:r>
          </a:p>
          <a:p>
            <a:pPr algn="l">
              <a:lnSpc>
                <a:spcPts val="3427"/>
              </a:lnSpc>
            </a:pPr>
          </a:p>
          <a:p>
            <a:pPr algn="l" marL="561341" indent="-280670" lvl="1">
              <a:lnSpc>
                <a:spcPts val="3640"/>
              </a:lnSpc>
              <a:buFont typeface="Arial"/>
              <a:buChar char="•"/>
            </a:pPr>
            <a:r>
              <a:rPr lang="en-US" sz="2600">
                <a:solidFill>
                  <a:srgbClr val="F8F8F8"/>
                </a:solidFill>
                <a:latin typeface="Canva Sans"/>
                <a:ea typeface="Canva Sans"/>
                <a:cs typeface="Canva Sans"/>
                <a:sym typeface="Canva Sans"/>
              </a:rPr>
              <a:t>After completing the training, we set up Azure Blob Storage to upload the trained models. Additionally, we attempted to design a Pipeline in Azure Machine Learning Studio to automate the steps of processing and deployment, aiming to streamline the process of training and deployment.</a:t>
            </a:r>
          </a:p>
        </p:txBody>
      </p:sp>
      <p:sp>
        <p:nvSpPr>
          <p:cNvPr name="Freeform 11" id="11"/>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1"/>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6275318" y="2293304"/>
            <a:ext cx="1004586" cy="1004586"/>
          </a:xfrm>
          <a:custGeom>
            <a:avLst/>
            <a:gdLst/>
            <a:ahLst/>
            <a:cxnLst/>
            <a:rect r="r" b="b" t="t" l="l"/>
            <a:pathLst>
              <a:path h="1004586" w="1004586">
                <a:moveTo>
                  <a:pt x="0" y="0"/>
                </a:moveTo>
                <a:lnTo>
                  <a:pt x="1004585" y="0"/>
                </a:lnTo>
                <a:lnTo>
                  <a:pt x="1004585" y="1004586"/>
                </a:lnTo>
                <a:lnTo>
                  <a:pt x="0" y="10045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378493" y="2396479"/>
            <a:ext cx="798234" cy="79823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1</a:t>
              </a:r>
            </a:p>
          </p:txBody>
        </p:sp>
      </p:grpSp>
      <p:sp>
        <p:nvSpPr>
          <p:cNvPr name="Freeform 6" id="6"/>
          <p:cNvSpPr/>
          <p:nvPr/>
        </p:nvSpPr>
        <p:spPr>
          <a:xfrm flipH="false" flipV="false" rot="0">
            <a:off x="6275318" y="3858573"/>
            <a:ext cx="1004586" cy="1004586"/>
          </a:xfrm>
          <a:custGeom>
            <a:avLst/>
            <a:gdLst/>
            <a:ahLst/>
            <a:cxnLst/>
            <a:rect r="r" b="b" t="t" l="l"/>
            <a:pathLst>
              <a:path h="1004586" w="1004586">
                <a:moveTo>
                  <a:pt x="0" y="0"/>
                </a:moveTo>
                <a:lnTo>
                  <a:pt x="1004585" y="0"/>
                </a:lnTo>
                <a:lnTo>
                  <a:pt x="1004585" y="1004585"/>
                </a:lnTo>
                <a:lnTo>
                  <a:pt x="0" y="10045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6378493" y="3961748"/>
            <a:ext cx="798234" cy="79823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2</a:t>
              </a:r>
            </a:p>
          </p:txBody>
        </p:sp>
      </p:grpSp>
      <p:sp>
        <p:nvSpPr>
          <p:cNvPr name="Freeform 10" id="10"/>
          <p:cNvSpPr/>
          <p:nvPr/>
        </p:nvSpPr>
        <p:spPr>
          <a:xfrm flipH="false" flipV="false" rot="0">
            <a:off x="6275318" y="5423842"/>
            <a:ext cx="1004586" cy="1004586"/>
          </a:xfrm>
          <a:custGeom>
            <a:avLst/>
            <a:gdLst/>
            <a:ahLst/>
            <a:cxnLst/>
            <a:rect r="r" b="b" t="t" l="l"/>
            <a:pathLst>
              <a:path h="1004586" w="1004586">
                <a:moveTo>
                  <a:pt x="0" y="0"/>
                </a:moveTo>
                <a:lnTo>
                  <a:pt x="1004585" y="0"/>
                </a:lnTo>
                <a:lnTo>
                  <a:pt x="1004585" y="1004585"/>
                </a:lnTo>
                <a:lnTo>
                  <a:pt x="0" y="10045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1" id="11"/>
          <p:cNvGrpSpPr/>
          <p:nvPr/>
        </p:nvGrpSpPr>
        <p:grpSpPr>
          <a:xfrm rot="0">
            <a:off x="6378493" y="5527017"/>
            <a:ext cx="798234" cy="79823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3</a:t>
              </a:r>
            </a:p>
          </p:txBody>
        </p:sp>
      </p:grpSp>
      <p:sp>
        <p:nvSpPr>
          <p:cNvPr name="Freeform 14" id="14"/>
          <p:cNvSpPr/>
          <p:nvPr/>
        </p:nvSpPr>
        <p:spPr>
          <a:xfrm flipH="false" flipV="false" rot="0">
            <a:off x="6275318" y="6989110"/>
            <a:ext cx="1004586" cy="1004586"/>
          </a:xfrm>
          <a:custGeom>
            <a:avLst/>
            <a:gdLst/>
            <a:ahLst/>
            <a:cxnLst/>
            <a:rect r="r" b="b" t="t" l="l"/>
            <a:pathLst>
              <a:path h="1004586" w="1004586">
                <a:moveTo>
                  <a:pt x="0" y="0"/>
                </a:moveTo>
                <a:lnTo>
                  <a:pt x="1004585" y="0"/>
                </a:lnTo>
                <a:lnTo>
                  <a:pt x="1004585" y="1004586"/>
                </a:lnTo>
                <a:lnTo>
                  <a:pt x="0" y="10045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5" id="15"/>
          <p:cNvGrpSpPr/>
          <p:nvPr/>
        </p:nvGrpSpPr>
        <p:grpSpPr>
          <a:xfrm rot="0">
            <a:off x="6378493" y="7092286"/>
            <a:ext cx="798234" cy="798234"/>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17" id="17"/>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4</a:t>
              </a:r>
            </a:p>
          </p:txBody>
        </p:sp>
      </p:grpSp>
      <p:sp>
        <p:nvSpPr>
          <p:cNvPr name="Freeform 18" id="18"/>
          <p:cNvSpPr/>
          <p:nvPr/>
        </p:nvSpPr>
        <p:spPr>
          <a:xfrm flipH="false" flipV="false" rot="0">
            <a:off x="11929469" y="2293304"/>
            <a:ext cx="1004586" cy="1004586"/>
          </a:xfrm>
          <a:custGeom>
            <a:avLst/>
            <a:gdLst/>
            <a:ahLst/>
            <a:cxnLst/>
            <a:rect r="r" b="b" t="t" l="l"/>
            <a:pathLst>
              <a:path h="1004586" w="1004586">
                <a:moveTo>
                  <a:pt x="0" y="0"/>
                </a:moveTo>
                <a:lnTo>
                  <a:pt x="1004585" y="0"/>
                </a:lnTo>
                <a:lnTo>
                  <a:pt x="1004585" y="1004586"/>
                </a:lnTo>
                <a:lnTo>
                  <a:pt x="0" y="10045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9" id="19"/>
          <p:cNvGrpSpPr/>
          <p:nvPr/>
        </p:nvGrpSpPr>
        <p:grpSpPr>
          <a:xfrm rot="0">
            <a:off x="12032644" y="2396479"/>
            <a:ext cx="798234" cy="798234"/>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21" id="21"/>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5</a:t>
              </a:r>
            </a:p>
          </p:txBody>
        </p:sp>
      </p:grpSp>
      <p:sp>
        <p:nvSpPr>
          <p:cNvPr name="Freeform 22" id="22"/>
          <p:cNvSpPr/>
          <p:nvPr/>
        </p:nvSpPr>
        <p:spPr>
          <a:xfrm flipH="false" flipV="false" rot="0">
            <a:off x="11929469" y="3858573"/>
            <a:ext cx="1004586" cy="1004586"/>
          </a:xfrm>
          <a:custGeom>
            <a:avLst/>
            <a:gdLst/>
            <a:ahLst/>
            <a:cxnLst/>
            <a:rect r="r" b="b" t="t" l="l"/>
            <a:pathLst>
              <a:path h="1004586" w="1004586">
                <a:moveTo>
                  <a:pt x="0" y="0"/>
                </a:moveTo>
                <a:lnTo>
                  <a:pt x="1004585" y="0"/>
                </a:lnTo>
                <a:lnTo>
                  <a:pt x="1004585" y="1004585"/>
                </a:lnTo>
                <a:lnTo>
                  <a:pt x="0" y="10045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3" id="23"/>
          <p:cNvGrpSpPr/>
          <p:nvPr/>
        </p:nvGrpSpPr>
        <p:grpSpPr>
          <a:xfrm rot="0">
            <a:off x="12032644" y="3961748"/>
            <a:ext cx="798234" cy="798234"/>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25" id="25"/>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6</a:t>
              </a:r>
            </a:p>
          </p:txBody>
        </p:sp>
      </p:grpSp>
      <p:sp>
        <p:nvSpPr>
          <p:cNvPr name="Freeform 26" id="26"/>
          <p:cNvSpPr/>
          <p:nvPr/>
        </p:nvSpPr>
        <p:spPr>
          <a:xfrm flipH="false" flipV="false" rot="0">
            <a:off x="11929469" y="5423842"/>
            <a:ext cx="1004586" cy="1004586"/>
          </a:xfrm>
          <a:custGeom>
            <a:avLst/>
            <a:gdLst/>
            <a:ahLst/>
            <a:cxnLst/>
            <a:rect r="r" b="b" t="t" l="l"/>
            <a:pathLst>
              <a:path h="1004586" w="1004586">
                <a:moveTo>
                  <a:pt x="0" y="0"/>
                </a:moveTo>
                <a:lnTo>
                  <a:pt x="1004585" y="0"/>
                </a:lnTo>
                <a:lnTo>
                  <a:pt x="1004585" y="1004585"/>
                </a:lnTo>
                <a:lnTo>
                  <a:pt x="0" y="10045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7" id="27"/>
          <p:cNvGrpSpPr/>
          <p:nvPr/>
        </p:nvGrpSpPr>
        <p:grpSpPr>
          <a:xfrm rot="0">
            <a:off x="12032644" y="5527017"/>
            <a:ext cx="798234" cy="798234"/>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29" id="29"/>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7</a:t>
              </a:r>
            </a:p>
          </p:txBody>
        </p:sp>
      </p:grpSp>
      <p:sp>
        <p:nvSpPr>
          <p:cNvPr name="Freeform 30" id="30"/>
          <p:cNvSpPr/>
          <p:nvPr/>
        </p:nvSpPr>
        <p:spPr>
          <a:xfrm flipH="false" flipV="false" rot="0">
            <a:off x="11929469" y="6989110"/>
            <a:ext cx="1004586" cy="1004586"/>
          </a:xfrm>
          <a:custGeom>
            <a:avLst/>
            <a:gdLst/>
            <a:ahLst/>
            <a:cxnLst/>
            <a:rect r="r" b="b" t="t" l="l"/>
            <a:pathLst>
              <a:path h="1004586" w="1004586">
                <a:moveTo>
                  <a:pt x="0" y="0"/>
                </a:moveTo>
                <a:lnTo>
                  <a:pt x="1004585" y="0"/>
                </a:lnTo>
                <a:lnTo>
                  <a:pt x="1004585" y="1004586"/>
                </a:lnTo>
                <a:lnTo>
                  <a:pt x="0" y="10045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1" id="31"/>
          <p:cNvGrpSpPr/>
          <p:nvPr/>
        </p:nvGrpSpPr>
        <p:grpSpPr>
          <a:xfrm rot="0">
            <a:off x="12032644" y="7092286"/>
            <a:ext cx="798234" cy="798234"/>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33" id="33"/>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8</a:t>
              </a:r>
            </a:p>
          </p:txBody>
        </p:sp>
      </p:grpSp>
      <p:sp>
        <p:nvSpPr>
          <p:cNvPr name="TextBox 34" id="34"/>
          <p:cNvSpPr txBox="true"/>
          <p:nvPr/>
        </p:nvSpPr>
        <p:spPr>
          <a:xfrm rot="0">
            <a:off x="1028700" y="3323125"/>
            <a:ext cx="3732142" cy="1076292"/>
          </a:xfrm>
          <a:prstGeom prst="rect">
            <a:avLst/>
          </a:prstGeom>
        </p:spPr>
        <p:txBody>
          <a:bodyPr anchor="t" rtlCol="false" tIns="0" lIns="0" bIns="0" rIns="0">
            <a:spAutoFit/>
          </a:bodyPr>
          <a:lstStyle/>
          <a:p>
            <a:pPr algn="l">
              <a:lnSpc>
                <a:spcPts val="8400"/>
              </a:lnSpc>
            </a:pPr>
            <a:r>
              <a:rPr lang="en-US" b="true" sz="7000">
                <a:solidFill>
                  <a:srgbClr val="01003B"/>
                </a:solidFill>
                <a:latin typeface="Be Vietnam Ultra-Bold"/>
                <a:ea typeface="Be Vietnam Ultra-Bold"/>
                <a:cs typeface="Be Vietnam Ultra-Bold"/>
                <a:sym typeface="Be Vietnam Ultra-Bold"/>
              </a:rPr>
              <a:t>Agenda</a:t>
            </a:r>
          </a:p>
        </p:txBody>
      </p:sp>
      <p:sp>
        <p:nvSpPr>
          <p:cNvPr name="TextBox 35" id="35"/>
          <p:cNvSpPr txBox="true"/>
          <p:nvPr/>
        </p:nvSpPr>
        <p:spPr>
          <a:xfrm rot="0">
            <a:off x="7824191" y="2552392"/>
            <a:ext cx="3562353" cy="4057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rPr>
              <a:t>INTRODUCTION</a:t>
            </a:r>
          </a:p>
        </p:txBody>
      </p:sp>
      <p:sp>
        <p:nvSpPr>
          <p:cNvPr name="TextBox 36" id="36"/>
          <p:cNvSpPr txBox="true"/>
          <p:nvPr/>
        </p:nvSpPr>
        <p:spPr>
          <a:xfrm rot="0">
            <a:off x="7824191" y="4117661"/>
            <a:ext cx="3562353" cy="4057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hlinkClick r:id="rId4" action="ppaction://hlinksldjump"/>
              </a:rPr>
              <a:t>SYSTEM OVERVIEW</a:t>
            </a:r>
          </a:p>
        </p:txBody>
      </p:sp>
      <p:sp>
        <p:nvSpPr>
          <p:cNvPr name="TextBox 37" id="37"/>
          <p:cNvSpPr txBox="true"/>
          <p:nvPr/>
        </p:nvSpPr>
        <p:spPr>
          <a:xfrm rot="0">
            <a:off x="7824191" y="5682929"/>
            <a:ext cx="3562353" cy="4057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rPr>
              <a:t>TOOLS USED </a:t>
            </a:r>
          </a:p>
        </p:txBody>
      </p:sp>
      <p:sp>
        <p:nvSpPr>
          <p:cNvPr name="TextBox 38" id="38"/>
          <p:cNvSpPr txBox="true"/>
          <p:nvPr/>
        </p:nvSpPr>
        <p:spPr>
          <a:xfrm rot="0">
            <a:off x="7824191" y="7248198"/>
            <a:ext cx="3562353" cy="405765"/>
          </a:xfrm>
          <a:prstGeom prst="rect">
            <a:avLst/>
          </a:prstGeom>
        </p:spPr>
        <p:txBody>
          <a:bodyPr anchor="t" rtlCol="false" tIns="0" lIns="0" bIns="0" rIns="0">
            <a:spAutoFit/>
          </a:bodyPr>
          <a:lstStyle/>
          <a:p>
            <a:pPr algn="l">
              <a:lnSpc>
                <a:spcPts val="3359"/>
              </a:lnSpc>
            </a:pPr>
            <a:r>
              <a:rPr lang="en-US" sz="2400" u="none">
                <a:solidFill>
                  <a:srgbClr val="01003B"/>
                </a:solidFill>
                <a:latin typeface="IBM Plex Sans"/>
                <a:ea typeface="IBM Plex Sans"/>
                <a:cs typeface="IBM Plex Sans"/>
                <a:sym typeface="IBM Plex Sans"/>
              </a:rPr>
              <a:t>TRANSLATION MODEL</a:t>
            </a:r>
          </a:p>
        </p:txBody>
      </p:sp>
      <p:sp>
        <p:nvSpPr>
          <p:cNvPr name="TextBox 39" id="39"/>
          <p:cNvSpPr txBox="true"/>
          <p:nvPr/>
        </p:nvSpPr>
        <p:spPr>
          <a:xfrm rot="0">
            <a:off x="13478342" y="2552392"/>
            <a:ext cx="4097684" cy="4057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rPr>
              <a:t> CHAT BOT </a:t>
            </a:r>
          </a:p>
        </p:txBody>
      </p:sp>
      <p:sp>
        <p:nvSpPr>
          <p:cNvPr name="TextBox 40" id="40"/>
          <p:cNvSpPr txBox="true"/>
          <p:nvPr/>
        </p:nvSpPr>
        <p:spPr>
          <a:xfrm rot="0">
            <a:off x="13478342" y="3908111"/>
            <a:ext cx="3780958" cy="824865"/>
          </a:xfrm>
          <a:prstGeom prst="rect">
            <a:avLst/>
          </a:prstGeom>
        </p:spPr>
        <p:txBody>
          <a:bodyPr anchor="t" rtlCol="false" tIns="0" lIns="0" bIns="0" rIns="0">
            <a:spAutoFit/>
          </a:bodyPr>
          <a:lstStyle/>
          <a:p>
            <a:pPr algn="l">
              <a:lnSpc>
                <a:spcPts val="3359"/>
              </a:lnSpc>
            </a:pPr>
            <a:r>
              <a:rPr lang="en-US" sz="2400">
                <a:solidFill>
                  <a:srgbClr val="01003B"/>
                </a:solidFill>
                <a:latin typeface="IBM Plex Sans"/>
                <a:ea typeface="IBM Plex Sans"/>
                <a:cs typeface="IBM Plex Sans"/>
                <a:sym typeface="IBM Plex Sans"/>
              </a:rPr>
              <a:t>I</a:t>
            </a:r>
            <a:r>
              <a:rPr lang="en-US" sz="2400" u="sng">
                <a:solidFill>
                  <a:srgbClr val="01003B"/>
                </a:solidFill>
                <a:latin typeface="IBM Plex Sans"/>
                <a:ea typeface="IBM Plex Sans"/>
                <a:cs typeface="IBM Plex Sans"/>
                <a:sym typeface="IBM Plex Sans"/>
                <a:hlinkClick r:id="rId5" action="ppaction://hlinksldjump"/>
              </a:rPr>
              <a:t>MAGE-TO-TEXT CONVERSION</a:t>
            </a:r>
          </a:p>
        </p:txBody>
      </p:sp>
      <p:sp>
        <p:nvSpPr>
          <p:cNvPr name="TextBox 41" id="41"/>
          <p:cNvSpPr txBox="true"/>
          <p:nvPr/>
        </p:nvSpPr>
        <p:spPr>
          <a:xfrm rot="0">
            <a:off x="13478342" y="5682929"/>
            <a:ext cx="3562353" cy="4057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hlinkClick r:id="rId6" action="ppaction://hlinksldjump"/>
              </a:rPr>
              <a:t>DEPLOYMENT ON AZURE</a:t>
            </a:r>
          </a:p>
        </p:txBody>
      </p:sp>
      <p:sp>
        <p:nvSpPr>
          <p:cNvPr name="TextBox 42" id="42"/>
          <p:cNvSpPr txBox="true"/>
          <p:nvPr/>
        </p:nvSpPr>
        <p:spPr>
          <a:xfrm rot="0">
            <a:off x="13478342" y="7248198"/>
            <a:ext cx="3562353" cy="4057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hlinkClick r:id="rId7" action="ppaction://hlinksldjump"/>
              </a:rPr>
              <a:t>STREAMLIT INTERFACE</a:t>
            </a:r>
          </a:p>
        </p:txBody>
      </p:sp>
      <p:sp>
        <p:nvSpPr>
          <p:cNvPr name="Freeform 43" id="43"/>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8"/>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417341" y="2627682"/>
            <a:ext cx="9655642" cy="6434271"/>
          </a:xfrm>
          <a:custGeom>
            <a:avLst/>
            <a:gdLst/>
            <a:ahLst/>
            <a:cxnLst/>
            <a:rect r="r" b="b" t="t" l="l"/>
            <a:pathLst>
              <a:path h="6434271" w="9655642">
                <a:moveTo>
                  <a:pt x="0" y="0"/>
                </a:moveTo>
                <a:lnTo>
                  <a:pt x="9655641" y="0"/>
                </a:lnTo>
                <a:lnTo>
                  <a:pt x="9655641" y="6434271"/>
                </a:lnTo>
                <a:lnTo>
                  <a:pt x="0" y="6434271"/>
                </a:lnTo>
                <a:lnTo>
                  <a:pt x="0" y="0"/>
                </a:lnTo>
                <a:close/>
              </a:path>
            </a:pathLst>
          </a:custGeom>
          <a:blipFill>
            <a:blip r:embed="rId5"/>
            <a:stretch>
              <a:fillRect l="-2677" t="0" r="-2677" b="0"/>
            </a:stretch>
          </a:blipFill>
        </p:spPr>
      </p:sp>
      <p:sp>
        <p:nvSpPr>
          <p:cNvPr name="TextBox 5" id="5"/>
          <p:cNvSpPr txBox="true"/>
          <p:nvPr/>
        </p:nvSpPr>
        <p:spPr>
          <a:xfrm rot="0">
            <a:off x="1588361" y="1233176"/>
            <a:ext cx="8104347" cy="1193800"/>
          </a:xfrm>
          <a:prstGeom prst="rect">
            <a:avLst/>
          </a:prstGeom>
        </p:spPr>
        <p:txBody>
          <a:bodyPr anchor="t" rtlCol="false" tIns="0" lIns="0" bIns="0" rIns="0">
            <a:spAutoFit/>
          </a:bodyPr>
          <a:lstStyle/>
          <a:p>
            <a:pPr algn="ctr">
              <a:lnSpc>
                <a:spcPts val="9799"/>
              </a:lnSpc>
            </a:pPr>
            <a:r>
              <a:rPr lang="en-US" sz="6999" b="true">
                <a:solidFill>
                  <a:srgbClr val="FFFFFF"/>
                </a:solidFill>
                <a:latin typeface="Canva Sans Bold"/>
                <a:ea typeface="Canva Sans Bold"/>
                <a:cs typeface="Canva Sans Bold"/>
                <a:sym typeface="Canva Sans Bold"/>
              </a:rPr>
              <a:t>Azure Deployment</a:t>
            </a:r>
          </a:p>
        </p:txBody>
      </p:sp>
      <p:sp>
        <p:nvSpPr>
          <p:cNvPr name="TextBox 6" id="6"/>
          <p:cNvSpPr txBox="true"/>
          <p:nvPr/>
        </p:nvSpPr>
        <p:spPr>
          <a:xfrm rot="0">
            <a:off x="1594016" y="2551482"/>
            <a:ext cx="4478298" cy="679450"/>
          </a:xfrm>
          <a:prstGeom prst="rect">
            <a:avLst/>
          </a:prstGeom>
        </p:spPr>
        <p:txBody>
          <a:bodyPr anchor="t" rtlCol="false" tIns="0" lIns="0" bIns="0" rIns="0">
            <a:spAutoFit/>
          </a:bodyPr>
          <a:lstStyle/>
          <a:p>
            <a:pPr algn="ctr" marL="863599" indent="-431800" lvl="1">
              <a:lnSpc>
                <a:spcPts val="5599"/>
              </a:lnSpc>
              <a:buFont typeface="Arial"/>
              <a:buChar char="•"/>
            </a:pPr>
            <a:r>
              <a:rPr lang="en-US" b="true" sz="3999">
                <a:solidFill>
                  <a:srgbClr val="FFFFFF"/>
                </a:solidFill>
                <a:latin typeface="Canva Sans Bold"/>
                <a:ea typeface="Canva Sans Bold"/>
                <a:cs typeface="Canva Sans Bold"/>
                <a:sym typeface="Canva Sans Bold"/>
              </a:rPr>
              <a:t>pipline design:</a:t>
            </a:r>
          </a:p>
        </p:txBody>
      </p:sp>
      <p:sp>
        <p:nvSpPr>
          <p:cNvPr name="TextBox 7" id="7"/>
          <p:cNvSpPr txBox="true"/>
          <p:nvPr/>
        </p:nvSpPr>
        <p:spPr>
          <a:xfrm rot="0">
            <a:off x="1887495" y="3383332"/>
            <a:ext cx="6529845" cy="6352275"/>
          </a:xfrm>
          <a:prstGeom prst="rect">
            <a:avLst/>
          </a:prstGeom>
        </p:spPr>
        <p:txBody>
          <a:bodyPr anchor="t" rtlCol="false" tIns="0" lIns="0" bIns="0" rIns="0">
            <a:spAutoFit/>
          </a:bodyPr>
          <a:lstStyle/>
          <a:p>
            <a:pPr algn="l" marL="614308" indent="-307154" lvl="1">
              <a:lnSpc>
                <a:spcPts val="3983"/>
              </a:lnSpc>
              <a:buFont typeface="Arial"/>
              <a:buChar char="•"/>
            </a:pPr>
            <a:r>
              <a:rPr lang="en-US" sz="2845">
                <a:solidFill>
                  <a:srgbClr val="FFFFFF"/>
                </a:solidFill>
                <a:latin typeface="Canva Sans"/>
                <a:ea typeface="Canva Sans"/>
                <a:cs typeface="Canva Sans"/>
                <a:sym typeface="Canva Sans"/>
              </a:rPr>
              <a:t>It starts with the OCR-Dataset, which fee</a:t>
            </a:r>
            <a:r>
              <a:rPr lang="en-US" sz="2845">
                <a:solidFill>
                  <a:srgbClr val="FFFFFF"/>
                </a:solidFill>
                <a:latin typeface="Canva Sans"/>
                <a:ea typeface="Canva Sans"/>
                <a:cs typeface="Canva Sans"/>
                <a:sym typeface="Canva Sans"/>
              </a:rPr>
              <a:t>ds data into the OCR Notebook.</a:t>
            </a:r>
          </a:p>
          <a:p>
            <a:pPr algn="l" marL="614308" indent="-307154" lvl="1">
              <a:lnSpc>
                <a:spcPts val="3983"/>
              </a:lnSpc>
              <a:buFont typeface="Arial"/>
              <a:buChar char="•"/>
            </a:pPr>
            <a:r>
              <a:rPr lang="en-US" sz="2845">
                <a:solidFill>
                  <a:srgbClr val="FFFFFF"/>
                </a:solidFill>
                <a:latin typeface="Canva Sans"/>
                <a:ea typeface="Canva Sans"/>
                <a:cs typeface="Canva Sans"/>
                <a:sym typeface="Canva Sans"/>
              </a:rPr>
              <a:t>The OCR Notebook processes the data (image paths) and produces extracted text.</a:t>
            </a:r>
          </a:p>
          <a:p>
            <a:pPr algn="l" marL="614308" indent="-307154" lvl="1">
              <a:lnSpc>
                <a:spcPts val="3983"/>
              </a:lnSpc>
              <a:buFont typeface="Arial"/>
              <a:buChar char="•"/>
            </a:pPr>
            <a:r>
              <a:rPr lang="en-US" sz="2845">
                <a:solidFill>
                  <a:srgbClr val="FFFFFF"/>
                </a:solidFill>
                <a:latin typeface="Canva Sans"/>
                <a:ea typeface="Canva Sans"/>
                <a:cs typeface="Canva Sans"/>
                <a:sym typeface="Canva Sans"/>
              </a:rPr>
              <a:t>The extracted text is then passed to the Translation Notebook for further processing.</a:t>
            </a:r>
          </a:p>
          <a:p>
            <a:pPr algn="l" marL="614308" indent="-307154" lvl="1">
              <a:lnSpc>
                <a:spcPts val="3983"/>
              </a:lnSpc>
              <a:buFont typeface="Arial"/>
              <a:buChar char="•"/>
            </a:pPr>
            <a:r>
              <a:rPr lang="en-US" sz="2845">
                <a:solidFill>
                  <a:srgbClr val="FFFFFF"/>
                </a:solidFill>
                <a:latin typeface="Canva Sans"/>
                <a:ea typeface="Canva Sans"/>
                <a:cs typeface="Canva Sans"/>
                <a:sym typeface="Canva Sans"/>
              </a:rPr>
              <a:t>Finally, the output of the translation could be used in the Chatbot Notebook</a:t>
            </a:r>
          </a:p>
          <a:p>
            <a:pPr algn="ctr">
              <a:lnSpc>
                <a:spcPts val="2415"/>
              </a:lnSpc>
            </a:pPr>
          </a:p>
        </p:txBody>
      </p:sp>
      <p:sp>
        <p:nvSpPr>
          <p:cNvPr name="Freeform 8" id="8"/>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6"/>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329282" y="2090278"/>
            <a:ext cx="12464190"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Streamlit </a:t>
            </a:r>
          </a:p>
        </p:txBody>
      </p:sp>
      <p:sp>
        <p:nvSpPr>
          <p:cNvPr name="TextBox 9" id="9"/>
          <p:cNvSpPr txBox="true"/>
          <p:nvPr/>
        </p:nvSpPr>
        <p:spPr>
          <a:xfrm rot="0">
            <a:off x="2519907" y="3457575"/>
            <a:ext cx="13793472" cy="4686300"/>
          </a:xfrm>
          <a:prstGeom prst="rect">
            <a:avLst/>
          </a:prstGeom>
        </p:spPr>
        <p:txBody>
          <a:bodyPr anchor="t" rtlCol="false" tIns="0" lIns="0" bIns="0" rIns="0">
            <a:spAutoFit/>
          </a:bodyPr>
          <a:lstStyle/>
          <a:p>
            <a:pPr algn="l">
              <a:lnSpc>
                <a:spcPts val="3120"/>
              </a:lnSpc>
              <a:spcBef>
                <a:spcPct val="0"/>
              </a:spcBef>
            </a:pPr>
            <a:r>
              <a:rPr lang="en-US" b="true" sz="2600">
                <a:solidFill>
                  <a:srgbClr val="F8F8F8"/>
                </a:solidFill>
                <a:latin typeface="Be Vietnam Ultra-Bold"/>
                <a:ea typeface="Be Vietnam Ultra-Bold"/>
                <a:cs typeface="Be Vietnam Ultra-Bold"/>
                <a:sym typeface="Be Vietnam Ultra-Bold"/>
              </a:rPr>
              <a:t>Purpose of Streamlit:</a:t>
            </a:r>
          </a:p>
          <a:p>
            <a:pPr algn="l">
              <a:lnSpc>
                <a:spcPts val="3120"/>
              </a:lnSpc>
              <a:spcBef>
                <a:spcPct val="0"/>
              </a:spcBef>
            </a:pPr>
            <a:r>
              <a:rPr lang="en-US" sz="2600">
                <a:solidFill>
                  <a:srgbClr val="F8F8F8"/>
                </a:solidFill>
                <a:latin typeface="Be Vietnam"/>
                <a:ea typeface="Be Vietnam"/>
                <a:cs typeface="Be Vietnam"/>
                <a:sym typeface="Be Vietnam"/>
              </a:rPr>
              <a:t>Provides an interactive and user-friendly interface for the translation system.</a:t>
            </a:r>
          </a:p>
          <a:p>
            <a:pPr algn="l">
              <a:lnSpc>
                <a:spcPts val="3120"/>
              </a:lnSpc>
              <a:spcBef>
                <a:spcPct val="0"/>
              </a:spcBef>
            </a:pPr>
            <a:r>
              <a:rPr lang="en-US" sz="2600">
                <a:solidFill>
                  <a:srgbClr val="F8F8F8"/>
                </a:solidFill>
                <a:latin typeface="Be Vietnam"/>
                <a:ea typeface="Be Vietnam"/>
                <a:cs typeface="Be Vietnam"/>
                <a:sym typeface="Be Vietnam"/>
              </a:rPr>
              <a:t>Allows users to easily interact with the translation model, upload images, PDFs, and have real-time chat translations.</a:t>
            </a:r>
          </a:p>
          <a:p>
            <a:pPr algn="l">
              <a:lnSpc>
                <a:spcPts val="3120"/>
              </a:lnSpc>
              <a:spcBef>
                <a:spcPct val="0"/>
              </a:spcBef>
            </a:pPr>
          </a:p>
          <a:p>
            <a:pPr algn="l">
              <a:lnSpc>
                <a:spcPts val="3120"/>
              </a:lnSpc>
              <a:spcBef>
                <a:spcPct val="0"/>
              </a:spcBef>
            </a:pPr>
            <a:r>
              <a:rPr lang="en-US" b="true" sz="2600">
                <a:solidFill>
                  <a:srgbClr val="F8F8F8"/>
                </a:solidFill>
                <a:latin typeface="Be Vietnam Ultra-Bold"/>
                <a:ea typeface="Be Vietnam Ultra-Bold"/>
                <a:cs typeface="Be Vietnam Ultra-Bold"/>
                <a:sym typeface="Be Vietnam Ultra-Bold"/>
              </a:rPr>
              <a:t>Features Integrated with Streamlit:</a:t>
            </a:r>
          </a:p>
          <a:p>
            <a:pPr algn="l">
              <a:lnSpc>
                <a:spcPts val="3120"/>
              </a:lnSpc>
              <a:spcBef>
                <a:spcPct val="0"/>
              </a:spcBef>
            </a:pPr>
            <a:r>
              <a:rPr lang="en-US" sz="2600">
                <a:solidFill>
                  <a:srgbClr val="F8F8F8"/>
                </a:solidFill>
                <a:latin typeface="Be Vietnam"/>
                <a:ea typeface="Be Vietnam"/>
                <a:cs typeface="Be Vietnam"/>
                <a:sym typeface="Be Vietnam"/>
              </a:rPr>
              <a:t>Translation Interface: Simple UI where users can input text, upload images, or documents for translation.</a:t>
            </a:r>
          </a:p>
          <a:p>
            <a:pPr algn="l">
              <a:lnSpc>
                <a:spcPts val="3120"/>
              </a:lnSpc>
              <a:spcBef>
                <a:spcPct val="0"/>
              </a:spcBef>
            </a:pPr>
            <a:r>
              <a:rPr lang="en-US" sz="2600">
                <a:solidFill>
                  <a:srgbClr val="F8F8F8"/>
                </a:solidFill>
                <a:latin typeface="Be Vietnam"/>
                <a:ea typeface="Be Vietnam"/>
                <a:cs typeface="Be Vietnam"/>
                <a:sym typeface="Be Vietnam"/>
              </a:rPr>
              <a:t>Real-Time Chat Interface: Users can engage in conversations and get real-time translations.</a:t>
            </a:r>
          </a:p>
          <a:p>
            <a:pPr algn="l">
              <a:lnSpc>
                <a:spcPts val="3120"/>
              </a:lnSpc>
              <a:spcBef>
                <a:spcPct val="0"/>
              </a:spcBef>
            </a:pPr>
            <a:r>
              <a:rPr lang="en-US" sz="2600">
                <a:solidFill>
                  <a:srgbClr val="F8F8F8"/>
                </a:solidFill>
                <a:latin typeface="Be Vietnam"/>
                <a:ea typeface="Be Vietnam"/>
                <a:cs typeface="Be Vietnam"/>
                <a:sym typeface="Be Vietnam"/>
              </a:rPr>
              <a:t>Document and Image Upload: Upload PDFs and images directly to the system for text extraction and translation.</a:t>
            </a:r>
          </a:p>
        </p:txBody>
      </p:sp>
      <p:sp>
        <p:nvSpPr>
          <p:cNvPr name="Freeform 10" id="10"/>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1574986" y="2762995"/>
            <a:ext cx="5684314" cy="6495305"/>
          </a:xfrm>
          <a:custGeom>
            <a:avLst/>
            <a:gdLst/>
            <a:ahLst/>
            <a:cxnLst/>
            <a:rect r="r" b="b" t="t" l="l"/>
            <a:pathLst>
              <a:path h="6495305" w="5684314">
                <a:moveTo>
                  <a:pt x="0" y="0"/>
                </a:moveTo>
                <a:lnTo>
                  <a:pt x="5684314" y="0"/>
                </a:lnTo>
                <a:lnTo>
                  <a:pt x="5684314" y="6495305"/>
                </a:lnTo>
                <a:lnTo>
                  <a:pt x="0" y="6495305"/>
                </a:lnTo>
                <a:lnTo>
                  <a:pt x="0" y="0"/>
                </a:lnTo>
                <a:close/>
              </a:path>
            </a:pathLst>
          </a:custGeom>
          <a:blipFill>
            <a:blip r:embed="rId10"/>
            <a:stretch>
              <a:fillRect l="0" t="0" r="0" b="0"/>
            </a:stretch>
          </a:blipFill>
        </p:spPr>
      </p:sp>
      <p:sp>
        <p:nvSpPr>
          <p:cNvPr name="TextBox 9" id="9"/>
          <p:cNvSpPr txBox="true"/>
          <p:nvPr/>
        </p:nvSpPr>
        <p:spPr>
          <a:xfrm rot="0">
            <a:off x="1329282" y="2090278"/>
            <a:ext cx="12464190"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Streamlit </a:t>
            </a:r>
          </a:p>
        </p:txBody>
      </p:sp>
      <p:sp>
        <p:nvSpPr>
          <p:cNvPr name="TextBox 10" id="10"/>
          <p:cNvSpPr txBox="true"/>
          <p:nvPr/>
        </p:nvSpPr>
        <p:spPr>
          <a:xfrm rot="0">
            <a:off x="2519907" y="3457575"/>
            <a:ext cx="8364222" cy="5467350"/>
          </a:xfrm>
          <a:prstGeom prst="rect">
            <a:avLst/>
          </a:prstGeom>
        </p:spPr>
        <p:txBody>
          <a:bodyPr anchor="t" rtlCol="false" tIns="0" lIns="0" bIns="0" rIns="0">
            <a:spAutoFit/>
          </a:bodyPr>
          <a:lstStyle/>
          <a:p>
            <a:pPr algn="l">
              <a:lnSpc>
                <a:spcPts val="3120"/>
              </a:lnSpc>
              <a:spcBef>
                <a:spcPct val="0"/>
              </a:spcBef>
            </a:pPr>
            <a:r>
              <a:rPr lang="en-US" b="true" sz="2600">
                <a:solidFill>
                  <a:srgbClr val="F8F8F8"/>
                </a:solidFill>
                <a:latin typeface="Be Vietnam Ultra-Bold"/>
                <a:ea typeface="Be Vietnam Ultra-Bold"/>
                <a:cs typeface="Be Vietnam Ultra-Bold"/>
                <a:sym typeface="Be Vietnam Ultra-Bold"/>
              </a:rPr>
              <a:t>B</a:t>
            </a:r>
            <a:r>
              <a:rPr lang="en-US" b="true" sz="2600">
                <a:solidFill>
                  <a:srgbClr val="F8F8F8"/>
                </a:solidFill>
                <a:latin typeface="Be Vietnam Ultra-Bold"/>
                <a:ea typeface="Be Vietnam Ultra-Bold"/>
                <a:cs typeface="Be Vietnam Ultra-Bold"/>
                <a:sym typeface="Be Vietnam Ultra-Bold"/>
              </a:rPr>
              <a:t>enefits of Using Streamlit:</a:t>
            </a:r>
          </a:p>
          <a:p>
            <a:pPr algn="l" marL="561415" indent="-280708" lvl="1">
              <a:lnSpc>
                <a:spcPts val="3120"/>
              </a:lnSpc>
              <a:spcBef>
                <a:spcPct val="0"/>
              </a:spcBef>
              <a:buFont typeface="Arial"/>
              <a:buChar char="•"/>
            </a:pPr>
            <a:r>
              <a:rPr lang="en-US" sz="2600">
                <a:solidFill>
                  <a:srgbClr val="F8F8F8"/>
                </a:solidFill>
                <a:latin typeface="Be Vietnam"/>
                <a:ea typeface="Be Vietnam"/>
                <a:cs typeface="Be Vietnam"/>
                <a:sym typeface="Be Vietnam"/>
              </a:rPr>
              <a:t>Ease of Use: Non-technical users can interact with complex models through an intuitive graphical interface.</a:t>
            </a:r>
          </a:p>
          <a:p>
            <a:pPr algn="l" marL="561415" indent="-280708" lvl="1">
              <a:lnSpc>
                <a:spcPts val="3120"/>
              </a:lnSpc>
              <a:spcBef>
                <a:spcPct val="0"/>
              </a:spcBef>
              <a:buFont typeface="Arial"/>
              <a:buChar char="•"/>
            </a:pPr>
            <a:r>
              <a:rPr lang="en-US" sz="2600">
                <a:solidFill>
                  <a:srgbClr val="F8F8F8"/>
                </a:solidFill>
                <a:latin typeface="Be Vietnam"/>
                <a:ea typeface="Be Vietnam"/>
                <a:cs typeface="Be Vietnam"/>
                <a:sym typeface="Be Vietnam"/>
              </a:rPr>
              <a:t>Rapid Deployment: Quick to develop and deploy changes in real-time.</a:t>
            </a:r>
          </a:p>
          <a:p>
            <a:pPr algn="l" marL="561415" indent="-280708" lvl="1">
              <a:lnSpc>
                <a:spcPts val="3120"/>
              </a:lnSpc>
              <a:spcBef>
                <a:spcPct val="0"/>
              </a:spcBef>
              <a:buFont typeface="Arial"/>
              <a:buChar char="•"/>
            </a:pPr>
            <a:r>
              <a:rPr lang="en-US" sz="2600">
                <a:solidFill>
                  <a:srgbClr val="F8F8F8"/>
                </a:solidFill>
                <a:latin typeface="Be Vietnam"/>
                <a:ea typeface="Be Vietnam"/>
                <a:cs typeface="Be Vietnam"/>
                <a:sym typeface="Be Vietnam"/>
              </a:rPr>
              <a:t>Visual Feedback: Displays translation results instantly, enhancing user experience.</a:t>
            </a:r>
          </a:p>
          <a:p>
            <a:pPr algn="l">
              <a:lnSpc>
                <a:spcPts val="3120"/>
              </a:lnSpc>
              <a:spcBef>
                <a:spcPct val="0"/>
              </a:spcBef>
            </a:pPr>
            <a:r>
              <a:rPr lang="en-US" b="true" sz="2600">
                <a:solidFill>
                  <a:srgbClr val="F8F8F8"/>
                </a:solidFill>
                <a:latin typeface="Be Vietnam Ultra-Bold"/>
                <a:ea typeface="Be Vietnam Ultra-Bold"/>
                <a:cs typeface="Be Vietnam Ultra-Bold"/>
                <a:sym typeface="Be Vietnam Ultra-Bold"/>
              </a:rPr>
              <a:t>Azure Integration:</a:t>
            </a:r>
          </a:p>
          <a:p>
            <a:pPr algn="l" marL="561415" indent="-280708" lvl="1">
              <a:lnSpc>
                <a:spcPts val="3120"/>
              </a:lnSpc>
              <a:spcBef>
                <a:spcPct val="0"/>
              </a:spcBef>
              <a:buFont typeface="Arial"/>
              <a:buChar char="•"/>
            </a:pPr>
            <a:r>
              <a:rPr lang="en-US" sz="2600">
                <a:solidFill>
                  <a:srgbClr val="F8F8F8"/>
                </a:solidFill>
                <a:latin typeface="Be Vietnam"/>
                <a:ea typeface="Be Vietnam"/>
                <a:cs typeface="Be Vietnam"/>
                <a:sym typeface="Be Vietnam"/>
              </a:rPr>
              <a:t>Streamlit is connected to Azure ML models, ensuring scalability and handling large workloads efficiently.</a:t>
            </a:r>
          </a:p>
          <a:p>
            <a:pPr algn="l">
              <a:lnSpc>
                <a:spcPts val="3120"/>
              </a:lnSpc>
              <a:spcBef>
                <a:spcPct val="0"/>
              </a:spcBef>
            </a:pPr>
          </a:p>
          <a:p>
            <a:pPr algn="l">
              <a:lnSpc>
                <a:spcPts val="3120"/>
              </a:lnSpc>
              <a:spcBef>
                <a:spcPct val="0"/>
              </a:spcBef>
            </a:pPr>
          </a:p>
        </p:txBody>
      </p:sp>
      <p:sp>
        <p:nvSpPr>
          <p:cNvPr name="Freeform 11" id="11"/>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1"/>
            <a:stretch>
              <a:fillRect l="0" t="0" r="0" b="0"/>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066061" y="6395857"/>
            <a:ext cx="2204180" cy="220418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1"/>
            </a:solidFill>
            <a:ln cap="sq">
              <a:noFill/>
              <a:prstDash val="solid"/>
              <a:miter/>
            </a:ln>
          </p:spPr>
        </p:sp>
        <p:sp>
          <p:nvSpPr>
            <p:cNvPr name="TextBox 4" id="4"/>
            <p:cNvSpPr txBox="true"/>
            <p:nvPr/>
          </p:nvSpPr>
          <p:spPr>
            <a:xfrm>
              <a:off x="76200" y="66675"/>
              <a:ext cx="660400" cy="669925"/>
            </a:xfrm>
            <a:prstGeom prst="rect">
              <a:avLst/>
            </a:prstGeom>
          </p:spPr>
          <p:txBody>
            <a:bodyPr anchor="ctr" rtlCol="false" tIns="14185" lIns="14185" bIns="14185" rIns="14185"/>
            <a:lstStyle/>
            <a:p>
              <a:pPr algn="ctr" marL="0" indent="0" lvl="0">
                <a:lnSpc>
                  <a:spcPts val="2900"/>
                </a:lnSpc>
              </a:pPr>
              <a:r>
                <a:rPr lang="en-US" sz="2416">
                  <a:solidFill>
                    <a:srgbClr val="FFFFFF"/>
                  </a:solidFill>
                  <a:latin typeface="Aileron"/>
                  <a:ea typeface="Aileron"/>
                  <a:cs typeface="Aileron"/>
                  <a:sym typeface="Aileron"/>
                </a:rPr>
                <a:t>STREAMLIT APP</a:t>
              </a:r>
            </a:p>
          </p:txBody>
        </p:sp>
      </p:grpSp>
      <p:grpSp>
        <p:nvGrpSpPr>
          <p:cNvPr name="Group 5" id="5"/>
          <p:cNvGrpSpPr/>
          <p:nvPr/>
        </p:nvGrpSpPr>
        <p:grpSpPr>
          <a:xfrm rot="0">
            <a:off x="9180676" y="9132540"/>
            <a:ext cx="1974832" cy="933365"/>
            <a:chOff x="0" y="0"/>
            <a:chExt cx="1105872" cy="522668"/>
          </a:xfrm>
        </p:grpSpPr>
        <p:sp>
          <p:nvSpPr>
            <p:cNvPr name="Freeform 6" id="6"/>
            <p:cNvSpPr/>
            <p:nvPr/>
          </p:nvSpPr>
          <p:spPr>
            <a:xfrm flipH="false" flipV="false" rot="0">
              <a:off x="0" y="0"/>
              <a:ext cx="1105872" cy="522668"/>
            </a:xfrm>
            <a:custGeom>
              <a:avLst/>
              <a:gdLst/>
              <a:ahLst/>
              <a:cxnLst/>
              <a:rect r="r" b="b" t="t" l="l"/>
              <a:pathLst>
                <a:path h="522668" w="1105872">
                  <a:moveTo>
                    <a:pt x="109768" y="0"/>
                  </a:moveTo>
                  <a:lnTo>
                    <a:pt x="996103" y="0"/>
                  </a:lnTo>
                  <a:cubicBezTo>
                    <a:pt x="1056727" y="0"/>
                    <a:pt x="1105872" y="49145"/>
                    <a:pt x="1105872" y="109768"/>
                  </a:cubicBezTo>
                  <a:lnTo>
                    <a:pt x="1105872" y="412900"/>
                  </a:lnTo>
                  <a:cubicBezTo>
                    <a:pt x="1105872" y="473523"/>
                    <a:pt x="1056727" y="522668"/>
                    <a:pt x="996103" y="522668"/>
                  </a:cubicBezTo>
                  <a:lnTo>
                    <a:pt x="109768" y="522668"/>
                  </a:lnTo>
                  <a:cubicBezTo>
                    <a:pt x="49145" y="522668"/>
                    <a:pt x="0" y="473523"/>
                    <a:pt x="0" y="412900"/>
                  </a:cubicBezTo>
                  <a:lnTo>
                    <a:pt x="0" y="109768"/>
                  </a:lnTo>
                  <a:cubicBezTo>
                    <a:pt x="0" y="49145"/>
                    <a:pt x="49145" y="0"/>
                    <a:pt x="109768" y="0"/>
                  </a:cubicBezTo>
                  <a:close/>
                </a:path>
              </a:pathLst>
            </a:custGeom>
            <a:solidFill>
              <a:srgbClr val="F44EC0"/>
            </a:solidFill>
            <a:ln cap="rnd">
              <a:noFill/>
              <a:prstDash val="solid"/>
              <a:round/>
            </a:ln>
          </p:spPr>
        </p:sp>
        <p:sp>
          <p:nvSpPr>
            <p:cNvPr name="TextBox 7" id="7"/>
            <p:cNvSpPr txBox="true"/>
            <p:nvPr/>
          </p:nvSpPr>
          <p:spPr>
            <a:xfrm>
              <a:off x="0" y="0"/>
              <a:ext cx="1105872" cy="522668"/>
            </a:xfrm>
            <a:prstGeom prst="rect">
              <a:avLst/>
            </a:prstGeom>
          </p:spPr>
          <p:txBody>
            <a:bodyPr anchor="ctr" rtlCol="false" tIns="14185" lIns="14185" bIns="14185" rIns="14185"/>
            <a:lstStyle/>
            <a:p>
              <a:pPr algn="ctr" marL="0" indent="0" lvl="0">
                <a:lnSpc>
                  <a:spcPts val="3285"/>
                </a:lnSpc>
                <a:spcBef>
                  <a:spcPct val="0"/>
                </a:spcBef>
              </a:pPr>
              <a:r>
                <a:rPr lang="en-US" sz="2737">
                  <a:solidFill>
                    <a:srgbClr val="FFFFFF"/>
                  </a:solidFill>
                  <a:latin typeface="Aileron"/>
                  <a:ea typeface="Aileron"/>
                  <a:cs typeface="Aileron"/>
                  <a:sym typeface="Aileron"/>
                </a:rPr>
                <a:t>chat</a:t>
              </a:r>
            </a:p>
          </p:txBody>
        </p:sp>
      </p:grpSp>
      <p:grpSp>
        <p:nvGrpSpPr>
          <p:cNvPr name="Group 8" id="8"/>
          <p:cNvGrpSpPr/>
          <p:nvPr/>
        </p:nvGrpSpPr>
        <p:grpSpPr>
          <a:xfrm rot="0">
            <a:off x="9180795" y="4908706"/>
            <a:ext cx="1974713" cy="902575"/>
            <a:chOff x="0" y="0"/>
            <a:chExt cx="1105872" cy="505457"/>
          </a:xfrm>
        </p:grpSpPr>
        <p:sp>
          <p:nvSpPr>
            <p:cNvPr name="Freeform 9" id="9"/>
            <p:cNvSpPr/>
            <p:nvPr/>
          </p:nvSpPr>
          <p:spPr>
            <a:xfrm flipH="false" flipV="false" rot="0">
              <a:off x="0" y="0"/>
              <a:ext cx="1105872" cy="505457"/>
            </a:xfrm>
            <a:custGeom>
              <a:avLst/>
              <a:gdLst/>
              <a:ahLst/>
              <a:cxnLst/>
              <a:rect r="r" b="b" t="t" l="l"/>
              <a:pathLst>
                <a:path h="505457" w="1105872">
                  <a:moveTo>
                    <a:pt x="109775" y="0"/>
                  </a:moveTo>
                  <a:lnTo>
                    <a:pt x="996097" y="0"/>
                  </a:lnTo>
                  <a:cubicBezTo>
                    <a:pt x="1025211" y="0"/>
                    <a:pt x="1053133" y="11566"/>
                    <a:pt x="1073719" y="32152"/>
                  </a:cubicBezTo>
                  <a:cubicBezTo>
                    <a:pt x="1094306" y="52739"/>
                    <a:pt x="1105872" y="80661"/>
                    <a:pt x="1105872" y="109775"/>
                  </a:cubicBezTo>
                  <a:lnTo>
                    <a:pt x="1105872" y="395682"/>
                  </a:lnTo>
                  <a:cubicBezTo>
                    <a:pt x="1105872" y="456309"/>
                    <a:pt x="1056724" y="505457"/>
                    <a:pt x="996097" y="505457"/>
                  </a:cubicBezTo>
                  <a:lnTo>
                    <a:pt x="109775" y="505457"/>
                  </a:lnTo>
                  <a:cubicBezTo>
                    <a:pt x="80661" y="505457"/>
                    <a:pt x="52739" y="493891"/>
                    <a:pt x="32152" y="473305"/>
                  </a:cubicBezTo>
                  <a:cubicBezTo>
                    <a:pt x="11566" y="452718"/>
                    <a:pt x="0" y="424796"/>
                    <a:pt x="0" y="395682"/>
                  </a:cubicBezTo>
                  <a:lnTo>
                    <a:pt x="0" y="109775"/>
                  </a:lnTo>
                  <a:cubicBezTo>
                    <a:pt x="0" y="80661"/>
                    <a:pt x="11566" y="52739"/>
                    <a:pt x="32152" y="32152"/>
                  </a:cubicBezTo>
                  <a:cubicBezTo>
                    <a:pt x="52739" y="11566"/>
                    <a:pt x="80661" y="0"/>
                    <a:pt x="109775" y="0"/>
                  </a:cubicBezTo>
                  <a:close/>
                </a:path>
              </a:pathLst>
            </a:custGeom>
            <a:solidFill>
              <a:srgbClr val="8259F6"/>
            </a:solidFill>
            <a:ln cap="rnd">
              <a:noFill/>
              <a:prstDash val="solid"/>
              <a:round/>
            </a:ln>
          </p:spPr>
        </p:sp>
        <p:sp>
          <p:nvSpPr>
            <p:cNvPr name="TextBox 10" id="10"/>
            <p:cNvSpPr txBox="true"/>
            <p:nvPr/>
          </p:nvSpPr>
          <p:spPr>
            <a:xfrm>
              <a:off x="0" y="0"/>
              <a:ext cx="1105872" cy="505457"/>
            </a:xfrm>
            <a:prstGeom prst="rect">
              <a:avLst/>
            </a:prstGeom>
          </p:spPr>
          <p:txBody>
            <a:bodyPr anchor="ctr" rtlCol="false" tIns="14185" lIns="14185" bIns="14185" rIns="14185"/>
            <a:lstStyle/>
            <a:p>
              <a:pPr algn="ctr" marL="0" indent="0" lvl="0">
                <a:lnSpc>
                  <a:spcPts val="3165"/>
                </a:lnSpc>
              </a:pPr>
              <a:r>
                <a:rPr lang="en-US" sz="2637">
                  <a:solidFill>
                    <a:srgbClr val="FFFFFF"/>
                  </a:solidFill>
                  <a:latin typeface="Aileron"/>
                  <a:ea typeface="Aileron"/>
                  <a:cs typeface="Aileron"/>
                  <a:sym typeface="Aileron"/>
                </a:rPr>
                <a:t>Translation</a:t>
              </a:r>
            </a:p>
          </p:txBody>
        </p:sp>
      </p:grpSp>
      <p:grpSp>
        <p:nvGrpSpPr>
          <p:cNvPr name="Group 11" id="11"/>
          <p:cNvGrpSpPr/>
          <p:nvPr/>
        </p:nvGrpSpPr>
        <p:grpSpPr>
          <a:xfrm rot="0">
            <a:off x="12711080" y="7046633"/>
            <a:ext cx="1974832" cy="902629"/>
            <a:chOff x="0" y="0"/>
            <a:chExt cx="1105872" cy="505457"/>
          </a:xfrm>
        </p:grpSpPr>
        <p:sp>
          <p:nvSpPr>
            <p:cNvPr name="Freeform 12" id="12"/>
            <p:cNvSpPr/>
            <p:nvPr/>
          </p:nvSpPr>
          <p:spPr>
            <a:xfrm flipH="false" flipV="false" rot="0">
              <a:off x="0" y="0"/>
              <a:ext cx="1105872" cy="505457"/>
            </a:xfrm>
            <a:custGeom>
              <a:avLst/>
              <a:gdLst/>
              <a:ahLst/>
              <a:cxnLst/>
              <a:rect r="r" b="b" t="t" l="l"/>
              <a:pathLst>
                <a:path h="505457" w="1105872">
                  <a:moveTo>
                    <a:pt x="109768" y="0"/>
                  </a:moveTo>
                  <a:lnTo>
                    <a:pt x="996103" y="0"/>
                  </a:lnTo>
                  <a:cubicBezTo>
                    <a:pt x="1056727" y="0"/>
                    <a:pt x="1105872" y="49145"/>
                    <a:pt x="1105872" y="109768"/>
                  </a:cubicBezTo>
                  <a:lnTo>
                    <a:pt x="1105872" y="395689"/>
                  </a:lnTo>
                  <a:cubicBezTo>
                    <a:pt x="1105872" y="456312"/>
                    <a:pt x="1056727" y="505457"/>
                    <a:pt x="996103" y="505457"/>
                  </a:cubicBezTo>
                  <a:lnTo>
                    <a:pt x="109768" y="505457"/>
                  </a:lnTo>
                  <a:cubicBezTo>
                    <a:pt x="49145" y="505457"/>
                    <a:pt x="0" y="456312"/>
                    <a:pt x="0" y="395689"/>
                  </a:cubicBezTo>
                  <a:lnTo>
                    <a:pt x="0" y="109768"/>
                  </a:lnTo>
                  <a:cubicBezTo>
                    <a:pt x="0" y="49145"/>
                    <a:pt x="49145" y="0"/>
                    <a:pt x="109768" y="0"/>
                  </a:cubicBezTo>
                  <a:close/>
                </a:path>
              </a:pathLst>
            </a:custGeom>
            <a:solidFill>
              <a:srgbClr val="26BB8E"/>
            </a:solidFill>
            <a:ln cap="rnd">
              <a:noFill/>
              <a:prstDash val="solid"/>
              <a:round/>
            </a:ln>
          </p:spPr>
        </p:sp>
        <p:sp>
          <p:nvSpPr>
            <p:cNvPr name="TextBox 13" id="13"/>
            <p:cNvSpPr txBox="true"/>
            <p:nvPr/>
          </p:nvSpPr>
          <p:spPr>
            <a:xfrm>
              <a:off x="0" y="-9525"/>
              <a:ext cx="1105872" cy="514982"/>
            </a:xfrm>
            <a:prstGeom prst="rect">
              <a:avLst/>
            </a:prstGeom>
          </p:spPr>
          <p:txBody>
            <a:bodyPr anchor="ctr" rtlCol="false" tIns="14185" lIns="14185" bIns="14185" rIns="14185"/>
            <a:lstStyle/>
            <a:p>
              <a:pPr algn="ctr" marL="0" indent="0" lvl="0">
                <a:lnSpc>
                  <a:spcPts val="2925"/>
                </a:lnSpc>
              </a:pPr>
              <a:r>
                <a:rPr lang="en-US" sz="2437">
                  <a:solidFill>
                    <a:srgbClr val="FFFFFF"/>
                  </a:solidFill>
                  <a:latin typeface="Aileron"/>
                  <a:ea typeface="Aileron"/>
                  <a:cs typeface="Aileron"/>
                  <a:sym typeface="Aileron"/>
                </a:rPr>
                <a:t>Pdf reader</a:t>
              </a:r>
            </a:p>
          </p:txBody>
        </p:sp>
      </p:grpSp>
      <p:grpSp>
        <p:nvGrpSpPr>
          <p:cNvPr name="Group 14" id="14"/>
          <p:cNvGrpSpPr/>
          <p:nvPr/>
        </p:nvGrpSpPr>
        <p:grpSpPr>
          <a:xfrm rot="0">
            <a:off x="5531372" y="7046633"/>
            <a:ext cx="1974832" cy="902629"/>
            <a:chOff x="0" y="0"/>
            <a:chExt cx="1105872" cy="505457"/>
          </a:xfrm>
        </p:grpSpPr>
        <p:sp>
          <p:nvSpPr>
            <p:cNvPr name="Freeform 15" id="15"/>
            <p:cNvSpPr/>
            <p:nvPr/>
          </p:nvSpPr>
          <p:spPr>
            <a:xfrm flipH="false" flipV="false" rot="0">
              <a:off x="0" y="0"/>
              <a:ext cx="1105872" cy="505457"/>
            </a:xfrm>
            <a:custGeom>
              <a:avLst/>
              <a:gdLst/>
              <a:ahLst/>
              <a:cxnLst/>
              <a:rect r="r" b="b" t="t" l="l"/>
              <a:pathLst>
                <a:path h="505457" w="1105872">
                  <a:moveTo>
                    <a:pt x="109768" y="0"/>
                  </a:moveTo>
                  <a:lnTo>
                    <a:pt x="996103" y="0"/>
                  </a:lnTo>
                  <a:cubicBezTo>
                    <a:pt x="1056727" y="0"/>
                    <a:pt x="1105872" y="49145"/>
                    <a:pt x="1105872" y="109768"/>
                  </a:cubicBezTo>
                  <a:lnTo>
                    <a:pt x="1105872" y="395689"/>
                  </a:lnTo>
                  <a:cubicBezTo>
                    <a:pt x="1105872" y="456312"/>
                    <a:pt x="1056727" y="505457"/>
                    <a:pt x="996103" y="505457"/>
                  </a:cubicBezTo>
                  <a:lnTo>
                    <a:pt x="109768" y="505457"/>
                  </a:lnTo>
                  <a:cubicBezTo>
                    <a:pt x="49145" y="505457"/>
                    <a:pt x="0" y="456312"/>
                    <a:pt x="0" y="395689"/>
                  </a:cubicBezTo>
                  <a:lnTo>
                    <a:pt x="0" y="109768"/>
                  </a:lnTo>
                  <a:cubicBezTo>
                    <a:pt x="0" y="49145"/>
                    <a:pt x="49145" y="0"/>
                    <a:pt x="109768" y="0"/>
                  </a:cubicBezTo>
                  <a:close/>
                </a:path>
              </a:pathLst>
            </a:custGeom>
            <a:solidFill>
              <a:srgbClr val="FA551C"/>
            </a:solidFill>
            <a:ln cap="rnd">
              <a:noFill/>
              <a:prstDash val="solid"/>
              <a:round/>
            </a:ln>
          </p:spPr>
        </p:sp>
        <p:sp>
          <p:nvSpPr>
            <p:cNvPr name="TextBox 16" id="16"/>
            <p:cNvSpPr txBox="true"/>
            <p:nvPr/>
          </p:nvSpPr>
          <p:spPr>
            <a:xfrm>
              <a:off x="0" y="-9525"/>
              <a:ext cx="1105872" cy="514982"/>
            </a:xfrm>
            <a:prstGeom prst="rect">
              <a:avLst/>
            </a:prstGeom>
          </p:spPr>
          <p:txBody>
            <a:bodyPr anchor="ctr" rtlCol="false" tIns="14185" lIns="14185" bIns="14185" rIns="14185"/>
            <a:lstStyle/>
            <a:p>
              <a:pPr algn="ctr" marL="0" indent="0" lvl="0">
                <a:lnSpc>
                  <a:spcPts val="2805"/>
                </a:lnSpc>
              </a:pPr>
              <a:r>
                <a:rPr lang="en-US" sz="2337">
                  <a:solidFill>
                    <a:srgbClr val="FFFFFF"/>
                  </a:solidFill>
                  <a:latin typeface="Aileron"/>
                  <a:ea typeface="Aileron"/>
                  <a:cs typeface="Aileron"/>
                  <a:sym typeface="Aileron"/>
                </a:rPr>
                <a:t>Image to text</a:t>
              </a:r>
            </a:p>
          </p:txBody>
        </p:sp>
      </p:grpSp>
      <p:grpSp>
        <p:nvGrpSpPr>
          <p:cNvPr name="Group 17" id="17"/>
          <p:cNvGrpSpPr/>
          <p:nvPr/>
        </p:nvGrpSpPr>
        <p:grpSpPr>
          <a:xfrm rot="0">
            <a:off x="3765292" y="6215676"/>
            <a:ext cx="1974832" cy="562801"/>
            <a:chOff x="0" y="0"/>
            <a:chExt cx="1105872" cy="315159"/>
          </a:xfrm>
        </p:grpSpPr>
        <p:sp>
          <p:nvSpPr>
            <p:cNvPr name="Freeform 18" id="18"/>
            <p:cNvSpPr/>
            <p:nvPr/>
          </p:nvSpPr>
          <p:spPr>
            <a:xfrm flipH="false" flipV="false" rot="0">
              <a:off x="0" y="0"/>
              <a:ext cx="1105872" cy="315159"/>
            </a:xfrm>
            <a:custGeom>
              <a:avLst/>
              <a:gdLst/>
              <a:ahLst/>
              <a:cxnLst/>
              <a:rect r="r" b="b" t="t" l="l"/>
              <a:pathLst>
                <a:path h="315159" w="1105872">
                  <a:moveTo>
                    <a:pt x="109768" y="0"/>
                  </a:moveTo>
                  <a:lnTo>
                    <a:pt x="996103" y="0"/>
                  </a:lnTo>
                  <a:cubicBezTo>
                    <a:pt x="1056727" y="0"/>
                    <a:pt x="1105872" y="49145"/>
                    <a:pt x="1105872" y="109768"/>
                  </a:cubicBezTo>
                  <a:lnTo>
                    <a:pt x="1105872" y="205391"/>
                  </a:lnTo>
                  <a:cubicBezTo>
                    <a:pt x="1105872" y="266014"/>
                    <a:pt x="1056727" y="315159"/>
                    <a:pt x="996103" y="315159"/>
                  </a:cubicBezTo>
                  <a:lnTo>
                    <a:pt x="109768" y="315159"/>
                  </a:lnTo>
                  <a:cubicBezTo>
                    <a:pt x="49145" y="315159"/>
                    <a:pt x="0" y="266014"/>
                    <a:pt x="0" y="205391"/>
                  </a:cubicBezTo>
                  <a:lnTo>
                    <a:pt x="0" y="109768"/>
                  </a:lnTo>
                  <a:cubicBezTo>
                    <a:pt x="0" y="49145"/>
                    <a:pt x="49145" y="0"/>
                    <a:pt x="109768" y="0"/>
                  </a:cubicBezTo>
                  <a:close/>
                </a:path>
              </a:pathLst>
            </a:custGeom>
            <a:solidFill>
              <a:srgbClr val="FFD7CA"/>
            </a:solidFill>
            <a:ln cap="rnd">
              <a:noFill/>
              <a:prstDash val="solid"/>
              <a:round/>
            </a:ln>
          </p:spPr>
        </p:sp>
        <p:sp>
          <p:nvSpPr>
            <p:cNvPr name="TextBox 19" id="19"/>
            <p:cNvSpPr txBox="true"/>
            <p:nvPr/>
          </p:nvSpPr>
          <p:spPr>
            <a:xfrm>
              <a:off x="0" y="-9525"/>
              <a:ext cx="1105872" cy="324684"/>
            </a:xfrm>
            <a:prstGeom prst="rect">
              <a:avLst/>
            </a:prstGeom>
          </p:spPr>
          <p:txBody>
            <a:bodyPr anchor="ctr" rtlCol="false" tIns="14185" lIns="14185" bIns="14185" rIns="14185"/>
            <a:lstStyle/>
            <a:p>
              <a:pPr algn="ctr" marL="0" indent="0" lvl="0">
                <a:lnSpc>
                  <a:spcPts val="2838"/>
                </a:lnSpc>
              </a:pPr>
              <a:r>
                <a:rPr lang="en-US" sz="2365">
                  <a:solidFill>
                    <a:srgbClr val="000001"/>
                  </a:solidFill>
                  <a:latin typeface="Aileron"/>
                  <a:ea typeface="Aileron"/>
                  <a:cs typeface="Aileron"/>
                  <a:sym typeface="Aileron"/>
                </a:rPr>
                <a:t>Upload image</a:t>
              </a:r>
            </a:p>
          </p:txBody>
        </p:sp>
      </p:grpSp>
      <p:grpSp>
        <p:nvGrpSpPr>
          <p:cNvPr name="Group 20" id="20"/>
          <p:cNvGrpSpPr/>
          <p:nvPr/>
        </p:nvGrpSpPr>
        <p:grpSpPr>
          <a:xfrm rot="0">
            <a:off x="15378528" y="6765232"/>
            <a:ext cx="1974832" cy="562801"/>
            <a:chOff x="0" y="0"/>
            <a:chExt cx="1105872" cy="315159"/>
          </a:xfrm>
        </p:grpSpPr>
        <p:sp>
          <p:nvSpPr>
            <p:cNvPr name="Freeform 21" id="21"/>
            <p:cNvSpPr/>
            <p:nvPr/>
          </p:nvSpPr>
          <p:spPr>
            <a:xfrm flipH="false" flipV="false" rot="0">
              <a:off x="0" y="0"/>
              <a:ext cx="1105872" cy="315159"/>
            </a:xfrm>
            <a:custGeom>
              <a:avLst/>
              <a:gdLst/>
              <a:ahLst/>
              <a:cxnLst/>
              <a:rect r="r" b="b" t="t" l="l"/>
              <a:pathLst>
                <a:path h="315159" w="1105872">
                  <a:moveTo>
                    <a:pt x="109768" y="0"/>
                  </a:moveTo>
                  <a:lnTo>
                    <a:pt x="996103" y="0"/>
                  </a:lnTo>
                  <a:cubicBezTo>
                    <a:pt x="1056727" y="0"/>
                    <a:pt x="1105872" y="49145"/>
                    <a:pt x="1105872" y="109768"/>
                  </a:cubicBezTo>
                  <a:lnTo>
                    <a:pt x="1105872" y="205391"/>
                  </a:lnTo>
                  <a:cubicBezTo>
                    <a:pt x="1105872" y="266014"/>
                    <a:pt x="1056727" y="315159"/>
                    <a:pt x="996103" y="315159"/>
                  </a:cubicBezTo>
                  <a:lnTo>
                    <a:pt x="109768" y="315159"/>
                  </a:lnTo>
                  <a:cubicBezTo>
                    <a:pt x="49145" y="315159"/>
                    <a:pt x="0" y="266014"/>
                    <a:pt x="0" y="205391"/>
                  </a:cubicBezTo>
                  <a:lnTo>
                    <a:pt x="0" y="109768"/>
                  </a:lnTo>
                  <a:cubicBezTo>
                    <a:pt x="0" y="49145"/>
                    <a:pt x="49145" y="0"/>
                    <a:pt x="109768" y="0"/>
                  </a:cubicBezTo>
                  <a:close/>
                </a:path>
              </a:pathLst>
            </a:custGeom>
            <a:solidFill>
              <a:srgbClr val="BBE8DB"/>
            </a:solidFill>
            <a:ln cap="rnd">
              <a:noFill/>
              <a:prstDash val="solid"/>
              <a:round/>
            </a:ln>
          </p:spPr>
        </p:sp>
        <p:sp>
          <p:nvSpPr>
            <p:cNvPr name="TextBox 22" id="22"/>
            <p:cNvSpPr txBox="true"/>
            <p:nvPr/>
          </p:nvSpPr>
          <p:spPr>
            <a:xfrm>
              <a:off x="0" y="-9525"/>
              <a:ext cx="1105872" cy="324684"/>
            </a:xfrm>
            <a:prstGeom prst="rect">
              <a:avLst/>
            </a:prstGeom>
          </p:spPr>
          <p:txBody>
            <a:bodyPr anchor="ctr" rtlCol="false" tIns="14185" lIns="14185" bIns="14185" rIns="14185"/>
            <a:lstStyle/>
            <a:p>
              <a:pPr algn="ctr" marL="0" indent="0" lvl="0">
                <a:lnSpc>
                  <a:spcPts val="3084"/>
                </a:lnSpc>
                <a:spcBef>
                  <a:spcPct val="0"/>
                </a:spcBef>
              </a:pPr>
              <a:r>
                <a:rPr lang="en-US" sz="2570">
                  <a:solidFill>
                    <a:srgbClr val="000001"/>
                  </a:solidFill>
                  <a:latin typeface="Aileron"/>
                  <a:ea typeface="Aileron"/>
                  <a:cs typeface="Aileron"/>
                  <a:sym typeface="Aileron"/>
                </a:rPr>
                <a:t>extract text</a:t>
              </a:r>
            </a:p>
          </p:txBody>
        </p:sp>
      </p:grpSp>
      <p:grpSp>
        <p:nvGrpSpPr>
          <p:cNvPr name="Group 23" id="23"/>
          <p:cNvGrpSpPr/>
          <p:nvPr/>
        </p:nvGrpSpPr>
        <p:grpSpPr>
          <a:xfrm rot="0">
            <a:off x="3765292" y="5326588"/>
            <a:ext cx="1974832" cy="562801"/>
            <a:chOff x="0" y="0"/>
            <a:chExt cx="1105872" cy="315159"/>
          </a:xfrm>
        </p:grpSpPr>
        <p:sp>
          <p:nvSpPr>
            <p:cNvPr name="Freeform 24" id="24"/>
            <p:cNvSpPr/>
            <p:nvPr/>
          </p:nvSpPr>
          <p:spPr>
            <a:xfrm flipH="false" flipV="false" rot="0">
              <a:off x="0" y="0"/>
              <a:ext cx="1105872" cy="315159"/>
            </a:xfrm>
            <a:custGeom>
              <a:avLst/>
              <a:gdLst/>
              <a:ahLst/>
              <a:cxnLst/>
              <a:rect r="r" b="b" t="t" l="l"/>
              <a:pathLst>
                <a:path h="315159" w="1105872">
                  <a:moveTo>
                    <a:pt x="109768" y="0"/>
                  </a:moveTo>
                  <a:lnTo>
                    <a:pt x="996103" y="0"/>
                  </a:lnTo>
                  <a:cubicBezTo>
                    <a:pt x="1056727" y="0"/>
                    <a:pt x="1105872" y="49145"/>
                    <a:pt x="1105872" y="109768"/>
                  </a:cubicBezTo>
                  <a:lnTo>
                    <a:pt x="1105872" y="205391"/>
                  </a:lnTo>
                  <a:cubicBezTo>
                    <a:pt x="1105872" y="266014"/>
                    <a:pt x="1056727" y="315159"/>
                    <a:pt x="996103" y="315159"/>
                  </a:cubicBezTo>
                  <a:lnTo>
                    <a:pt x="109768" y="315159"/>
                  </a:lnTo>
                  <a:cubicBezTo>
                    <a:pt x="49145" y="315159"/>
                    <a:pt x="0" y="266014"/>
                    <a:pt x="0" y="205391"/>
                  </a:cubicBezTo>
                  <a:lnTo>
                    <a:pt x="0" y="109768"/>
                  </a:lnTo>
                  <a:cubicBezTo>
                    <a:pt x="0" y="49145"/>
                    <a:pt x="49145" y="0"/>
                    <a:pt x="109768" y="0"/>
                  </a:cubicBezTo>
                  <a:close/>
                </a:path>
              </a:pathLst>
            </a:custGeom>
            <a:solidFill>
              <a:srgbClr val="FFD7CA"/>
            </a:solidFill>
            <a:ln cap="rnd">
              <a:noFill/>
              <a:prstDash val="solid"/>
              <a:round/>
            </a:ln>
          </p:spPr>
        </p:sp>
        <p:sp>
          <p:nvSpPr>
            <p:cNvPr name="TextBox 25" id="25"/>
            <p:cNvSpPr txBox="true"/>
            <p:nvPr/>
          </p:nvSpPr>
          <p:spPr>
            <a:xfrm>
              <a:off x="0" y="-9525"/>
              <a:ext cx="1105872" cy="324684"/>
            </a:xfrm>
            <a:prstGeom prst="rect">
              <a:avLst/>
            </a:prstGeom>
          </p:spPr>
          <p:txBody>
            <a:bodyPr anchor="ctr" rtlCol="false" tIns="14185" lIns="14185" bIns="14185" rIns="14185"/>
            <a:lstStyle/>
            <a:p>
              <a:pPr algn="ctr" marL="0" indent="0" lvl="0">
                <a:lnSpc>
                  <a:spcPts val="2598"/>
                </a:lnSpc>
              </a:pPr>
              <a:r>
                <a:rPr lang="en-US" sz="2165">
                  <a:solidFill>
                    <a:srgbClr val="000001"/>
                  </a:solidFill>
                  <a:latin typeface="Aileron"/>
                  <a:ea typeface="Aileron"/>
                  <a:cs typeface="Aileron"/>
                  <a:sym typeface="Aileron"/>
                </a:rPr>
                <a:t>samples image</a:t>
              </a:r>
            </a:p>
          </p:txBody>
        </p:sp>
      </p:grpSp>
      <p:grpSp>
        <p:nvGrpSpPr>
          <p:cNvPr name="Group 26" id="26"/>
          <p:cNvGrpSpPr/>
          <p:nvPr/>
        </p:nvGrpSpPr>
        <p:grpSpPr>
          <a:xfrm rot="0">
            <a:off x="11483767" y="3446756"/>
            <a:ext cx="1074550" cy="107455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DED2FF"/>
            </a:solidFill>
            <a:ln cap="rnd">
              <a:noFill/>
              <a:prstDash val="solid"/>
              <a:round/>
            </a:ln>
          </p:spPr>
        </p:sp>
        <p:sp>
          <p:nvSpPr>
            <p:cNvPr name="TextBox 28" id="28"/>
            <p:cNvSpPr txBox="true"/>
            <p:nvPr/>
          </p:nvSpPr>
          <p:spPr>
            <a:xfrm>
              <a:off x="76200" y="66675"/>
              <a:ext cx="660400" cy="669925"/>
            </a:xfrm>
            <a:prstGeom prst="rect">
              <a:avLst/>
            </a:prstGeom>
          </p:spPr>
          <p:txBody>
            <a:bodyPr anchor="ctr" rtlCol="false" tIns="14185" lIns="14185" bIns="14185" rIns="14185"/>
            <a:lstStyle/>
            <a:p>
              <a:pPr algn="ctr" marL="0" indent="0" lvl="0">
                <a:lnSpc>
                  <a:spcPts val="2604"/>
                </a:lnSpc>
                <a:spcBef>
                  <a:spcPct val="0"/>
                </a:spcBef>
              </a:pPr>
              <a:r>
                <a:rPr lang="en-US" sz="2170">
                  <a:solidFill>
                    <a:srgbClr val="000001"/>
                  </a:solidFill>
                  <a:latin typeface="Aileron"/>
                  <a:ea typeface="Aileron"/>
                  <a:cs typeface="Aileron"/>
                  <a:sym typeface="Aileron"/>
                </a:rPr>
                <a:t>input text</a:t>
              </a:r>
            </a:p>
          </p:txBody>
        </p:sp>
      </p:grpSp>
      <p:sp>
        <p:nvSpPr>
          <p:cNvPr name="AutoShape 29" id="29"/>
          <p:cNvSpPr/>
          <p:nvPr/>
        </p:nvSpPr>
        <p:spPr>
          <a:xfrm flipV="true">
            <a:off x="10168092" y="8600038"/>
            <a:ext cx="59" cy="532502"/>
          </a:xfrm>
          <a:prstGeom prst="line">
            <a:avLst/>
          </a:prstGeom>
          <a:ln cap="flat" w="19050">
            <a:solidFill>
              <a:srgbClr val="929292"/>
            </a:solidFill>
            <a:prstDash val="solid"/>
            <a:headEnd type="none" len="sm" w="sm"/>
            <a:tailEnd type="none" len="sm" w="sm"/>
          </a:ln>
        </p:spPr>
      </p:sp>
      <p:sp>
        <p:nvSpPr>
          <p:cNvPr name="AutoShape 30" id="30"/>
          <p:cNvSpPr/>
          <p:nvPr/>
        </p:nvSpPr>
        <p:spPr>
          <a:xfrm flipV="true">
            <a:off x="10168151" y="5811282"/>
            <a:ext cx="0" cy="584576"/>
          </a:xfrm>
          <a:prstGeom prst="line">
            <a:avLst/>
          </a:prstGeom>
          <a:ln cap="flat" w="19050">
            <a:solidFill>
              <a:srgbClr val="929292"/>
            </a:solidFill>
            <a:prstDash val="solid"/>
            <a:headEnd type="none" len="sm" w="sm"/>
            <a:tailEnd type="none" len="sm" w="sm"/>
          </a:ln>
        </p:spPr>
      </p:sp>
      <p:sp>
        <p:nvSpPr>
          <p:cNvPr name="AutoShape 31" id="31"/>
          <p:cNvSpPr/>
          <p:nvPr/>
        </p:nvSpPr>
        <p:spPr>
          <a:xfrm flipH="true" flipV="true">
            <a:off x="11270242" y="7497948"/>
            <a:ext cx="1440838" cy="0"/>
          </a:xfrm>
          <a:prstGeom prst="line">
            <a:avLst/>
          </a:prstGeom>
          <a:ln cap="flat" w="19050">
            <a:solidFill>
              <a:srgbClr val="929292"/>
            </a:solidFill>
            <a:prstDash val="solid"/>
            <a:headEnd type="none" len="sm" w="sm"/>
            <a:tailEnd type="none" len="sm" w="sm"/>
          </a:ln>
        </p:spPr>
      </p:sp>
      <p:sp>
        <p:nvSpPr>
          <p:cNvPr name="AutoShape 32" id="32"/>
          <p:cNvSpPr/>
          <p:nvPr/>
        </p:nvSpPr>
        <p:spPr>
          <a:xfrm flipH="true">
            <a:off x="7506204" y="7497948"/>
            <a:ext cx="1559857" cy="0"/>
          </a:xfrm>
          <a:prstGeom prst="line">
            <a:avLst/>
          </a:prstGeom>
          <a:ln cap="flat" w="19050">
            <a:solidFill>
              <a:srgbClr val="929292"/>
            </a:solidFill>
            <a:prstDash val="solid"/>
            <a:headEnd type="none" len="sm" w="sm"/>
            <a:tailEnd type="none" len="sm" w="sm"/>
          </a:ln>
        </p:spPr>
      </p:sp>
      <p:sp>
        <p:nvSpPr>
          <p:cNvPr name="AutoShape 33" id="33"/>
          <p:cNvSpPr/>
          <p:nvPr/>
        </p:nvSpPr>
        <p:spPr>
          <a:xfrm>
            <a:off x="5740124" y="6497077"/>
            <a:ext cx="778664" cy="549556"/>
          </a:xfrm>
          <a:prstGeom prst="line">
            <a:avLst/>
          </a:prstGeom>
          <a:ln cap="flat" w="19050">
            <a:solidFill>
              <a:srgbClr val="929292"/>
            </a:solidFill>
            <a:prstDash val="solid"/>
            <a:headEnd type="none" len="sm" w="sm"/>
            <a:tailEnd type="none" len="sm" w="sm"/>
          </a:ln>
        </p:spPr>
      </p:sp>
      <p:sp>
        <p:nvSpPr>
          <p:cNvPr name="AutoShape 34" id="34"/>
          <p:cNvSpPr/>
          <p:nvPr/>
        </p:nvSpPr>
        <p:spPr>
          <a:xfrm>
            <a:off x="5740124" y="5607989"/>
            <a:ext cx="778664" cy="1438644"/>
          </a:xfrm>
          <a:prstGeom prst="line">
            <a:avLst/>
          </a:prstGeom>
          <a:ln cap="flat" w="19050">
            <a:solidFill>
              <a:srgbClr val="929292"/>
            </a:solidFill>
            <a:prstDash val="solid"/>
            <a:headEnd type="none" len="sm" w="sm"/>
            <a:tailEnd type="none" len="sm" w="sm"/>
          </a:ln>
        </p:spPr>
      </p:sp>
      <p:sp>
        <p:nvSpPr>
          <p:cNvPr name="AutoShape 35" id="35"/>
          <p:cNvSpPr/>
          <p:nvPr/>
        </p:nvSpPr>
        <p:spPr>
          <a:xfrm>
            <a:off x="13698496" y="7046633"/>
            <a:ext cx="1680032" cy="0"/>
          </a:xfrm>
          <a:prstGeom prst="line">
            <a:avLst/>
          </a:prstGeom>
          <a:ln cap="flat" w="19050">
            <a:solidFill>
              <a:srgbClr val="929292"/>
            </a:solidFill>
            <a:prstDash val="solid"/>
            <a:headEnd type="none" len="sm" w="sm"/>
            <a:tailEnd type="none" len="sm" w="sm"/>
          </a:ln>
        </p:spPr>
      </p:sp>
      <p:sp>
        <p:nvSpPr>
          <p:cNvPr name="AutoShape 36" id="36"/>
          <p:cNvSpPr/>
          <p:nvPr/>
        </p:nvSpPr>
        <p:spPr>
          <a:xfrm flipH="true">
            <a:off x="3765292" y="5359994"/>
            <a:ext cx="5415503" cy="247995"/>
          </a:xfrm>
          <a:prstGeom prst="line">
            <a:avLst/>
          </a:prstGeom>
          <a:ln cap="flat" w="19050">
            <a:solidFill>
              <a:srgbClr val="929292"/>
            </a:solidFill>
            <a:prstDash val="solid"/>
            <a:headEnd type="none" len="sm" w="sm"/>
            <a:tailEnd type="none" len="sm" w="sm"/>
          </a:ln>
        </p:spPr>
      </p:sp>
      <p:sp>
        <p:nvSpPr>
          <p:cNvPr name="AutoShape 37" id="37"/>
          <p:cNvSpPr/>
          <p:nvPr/>
        </p:nvSpPr>
        <p:spPr>
          <a:xfrm>
            <a:off x="11155508" y="5359994"/>
            <a:ext cx="5210436" cy="1405238"/>
          </a:xfrm>
          <a:prstGeom prst="line">
            <a:avLst/>
          </a:prstGeom>
          <a:ln cap="flat" w="19050">
            <a:solidFill>
              <a:srgbClr val="929292"/>
            </a:solidFill>
            <a:prstDash val="solid"/>
            <a:headEnd type="none" len="sm" w="sm"/>
            <a:tailEnd type="none" len="sm" w="sm"/>
          </a:ln>
        </p:spPr>
      </p:sp>
      <p:sp>
        <p:nvSpPr>
          <p:cNvPr name="AutoShape 38" id="38"/>
          <p:cNvSpPr/>
          <p:nvPr/>
        </p:nvSpPr>
        <p:spPr>
          <a:xfrm flipH="true">
            <a:off x="3765292" y="5359994"/>
            <a:ext cx="5415503" cy="1137083"/>
          </a:xfrm>
          <a:prstGeom prst="line">
            <a:avLst/>
          </a:prstGeom>
          <a:ln cap="flat" w="19050">
            <a:solidFill>
              <a:srgbClr val="929292"/>
            </a:solidFill>
            <a:prstDash val="solid"/>
            <a:headEnd type="none" len="sm" w="sm"/>
            <a:tailEnd type="none" len="sm" w="sm"/>
          </a:ln>
        </p:spPr>
      </p:sp>
      <p:sp>
        <p:nvSpPr>
          <p:cNvPr name="AutoShape 39" id="39"/>
          <p:cNvSpPr/>
          <p:nvPr/>
        </p:nvSpPr>
        <p:spPr>
          <a:xfrm flipV="true">
            <a:off x="11155508" y="3984031"/>
            <a:ext cx="328259" cy="1375963"/>
          </a:xfrm>
          <a:prstGeom prst="line">
            <a:avLst/>
          </a:prstGeom>
          <a:ln cap="flat" w="19050">
            <a:solidFill>
              <a:srgbClr val="929292"/>
            </a:solidFill>
            <a:prstDash val="solid"/>
            <a:headEnd type="none" len="sm" w="sm"/>
            <a:tailEnd type="none" len="sm" w="sm"/>
          </a:ln>
        </p:spPr>
      </p:sp>
      <p:grpSp>
        <p:nvGrpSpPr>
          <p:cNvPr name="Group 40" id="40"/>
          <p:cNvGrpSpPr/>
          <p:nvPr/>
        </p:nvGrpSpPr>
        <p:grpSpPr>
          <a:xfrm rot="0">
            <a:off x="13348892" y="3631083"/>
            <a:ext cx="1287148" cy="1529704"/>
            <a:chOff x="0" y="0"/>
            <a:chExt cx="6146131" cy="7304337"/>
          </a:xfrm>
        </p:grpSpPr>
        <p:sp>
          <p:nvSpPr>
            <p:cNvPr name="Freeform 41" id="41"/>
            <p:cNvSpPr/>
            <p:nvPr/>
          </p:nvSpPr>
          <p:spPr>
            <a:xfrm flipH="false" flipV="false" rot="0">
              <a:off x="0" y="0"/>
              <a:ext cx="6146131" cy="7202736"/>
            </a:xfrm>
            <a:custGeom>
              <a:avLst/>
              <a:gdLst/>
              <a:ahLst/>
              <a:cxnLst/>
              <a:rect r="r" b="b" t="t" l="l"/>
              <a:pathLst>
                <a:path h="7202736" w="6146131">
                  <a:moveTo>
                    <a:pt x="0" y="0"/>
                  </a:moveTo>
                  <a:lnTo>
                    <a:pt x="6146131" y="0"/>
                  </a:lnTo>
                  <a:lnTo>
                    <a:pt x="6146131" y="7202736"/>
                  </a:lnTo>
                  <a:lnTo>
                    <a:pt x="0" y="7202736"/>
                  </a:lnTo>
                  <a:close/>
                </a:path>
              </a:pathLst>
            </a:custGeom>
            <a:solidFill>
              <a:srgbClr val="FDF9B4"/>
            </a:solidFill>
          </p:spPr>
        </p:sp>
        <p:sp>
          <p:nvSpPr>
            <p:cNvPr name="Freeform 42" id="42"/>
            <p:cNvSpPr/>
            <p:nvPr/>
          </p:nvSpPr>
          <p:spPr>
            <a:xfrm flipH="false" flipV="false" rot="0">
              <a:off x="0" y="0"/>
              <a:ext cx="6146131" cy="7304336"/>
            </a:xfrm>
            <a:custGeom>
              <a:avLst/>
              <a:gdLst/>
              <a:ahLst/>
              <a:cxnLst/>
              <a:rect r="r" b="b" t="t" l="l"/>
              <a:pathLst>
                <a:path h="7304336" w="6146131">
                  <a:moveTo>
                    <a:pt x="0" y="7202736"/>
                  </a:moveTo>
                  <a:lnTo>
                    <a:pt x="6146131" y="7202736"/>
                  </a:lnTo>
                  <a:lnTo>
                    <a:pt x="6019131" y="7304336"/>
                  </a:lnTo>
                  <a:cubicBezTo>
                    <a:pt x="6019131" y="7304336"/>
                    <a:pt x="5028531" y="7228136"/>
                    <a:pt x="4926931" y="7228136"/>
                  </a:cubicBezTo>
                  <a:lnTo>
                    <a:pt x="1219200" y="7228136"/>
                  </a:lnTo>
                  <a:cubicBezTo>
                    <a:pt x="1117600" y="7228136"/>
                    <a:pt x="127000" y="7304336"/>
                    <a:pt x="127000" y="7304336"/>
                  </a:cubicBezTo>
                  <a:lnTo>
                    <a:pt x="0" y="7202736"/>
                  </a:lnTo>
                  <a:lnTo>
                    <a:pt x="0" y="0"/>
                  </a:lnTo>
                  <a:lnTo>
                    <a:pt x="6146131" y="0"/>
                  </a:lnTo>
                  <a:lnTo>
                    <a:pt x="6146131" y="7202736"/>
                  </a:lnTo>
                  <a:lnTo>
                    <a:pt x="12700" y="7202736"/>
                  </a:lnTo>
                  <a:lnTo>
                    <a:pt x="12700" y="7190036"/>
                  </a:lnTo>
                  <a:lnTo>
                    <a:pt x="6133431" y="7190036"/>
                  </a:lnTo>
                  <a:lnTo>
                    <a:pt x="6133431" y="12700"/>
                  </a:lnTo>
                  <a:lnTo>
                    <a:pt x="12700" y="12700"/>
                  </a:lnTo>
                  <a:lnTo>
                    <a:pt x="12700" y="7202736"/>
                  </a:lnTo>
                </a:path>
              </a:pathLst>
            </a:custGeom>
            <a:solidFill>
              <a:srgbClr val="394C60">
                <a:alpha val="9804"/>
              </a:srgbClr>
            </a:solidFill>
          </p:spPr>
        </p:sp>
        <p:sp>
          <p:nvSpPr>
            <p:cNvPr name="TextBox 43" id="43"/>
            <p:cNvSpPr txBox="true"/>
            <p:nvPr/>
          </p:nvSpPr>
          <p:spPr>
            <a:xfrm>
              <a:off x="0" y="-57150"/>
              <a:ext cx="6146131" cy="7259887"/>
            </a:xfrm>
            <a:prstGeom prst="rect">
              <a:avLst/>
            </a:prstGeom>
          </p:spPr>
          <p:txBody>
            <a:bodyPr anchor="t" rtlCol="false" tIns="56740" lIns="56740" bIns="56740" rIns="56740"/>
            <a:lstStyle/>
            <a:p>
              <a:pPr algn="l">
                <a:lnSpc>
                  <a:spcPts val="2719"/>
                </a:lnSpc>
              </a:pPr>
              <a:r>
                <a:rPr lang="en-US" sz="1942">
                  <a:solidFill>
                    <a:srgbClr val="000001"/>
                  </a:solidFill>
                  <a:latin typeface="Arimo"/>
                  <a:ea typeface="Arimo"/>
                  <a:cs typeface="Arimo"/>
                  <a:sym typeface="Arimo"/>
                </a:rPr>
                <a:t>can just input the text and translate it</a:t>
              </a:r>
            </a:p>
          </p:txBody>
        </p:sp>
      </p:grpSp>
      <p:grpSp>
        <p:nvGrpSpPr>
          <p:cNvPr name="Group 44" id="44"/>
          <p:cNvGrpSpPr/>
          <p:nvPr/>
        </p:nvGrpSpPr>
        <p:grpSpPr>
          <a:xfrm rot="0">
            <a:off x="3765292" y="7116339"/>
            <a:ext cx="1241347" cy="1608878"/>
            <a:chOff x="0" y="0"/>
            <a:chExt cx="5927432" cy="7682392"/>
          </a:xfrm>
        </p:grpSpPr>
        <p:sp>
          <p:nvSpPr>
            <p:cNvPr name="Freeform 45" id="45"/>
            <p:cNvSpPr/>
            <p:nvPr/>
          </p:nvSpPr>
          <p:spPr>
            <a:xfrm flipH="false" flipV="false" rot="0">
              <a:off x="0" y="0"/>
              <a:ext cx="5927432" cy="7580792"/>
            </a:xfrm>
            <a:custGeom>
              <a:avLst/>
              <a:gdLst/>
              <a:ahLst/>
              <a:cxnLst/>
              <a:rect r="r" b="b" t="t" l="l"/>
              <a:pathLst>
                <a:path h="7580792" w="5927432">
                  <a:moveTo>
                    <a:pt x="0" y="0"/>
                  </a:moveTo>
                  <a:lnTo>
                    <a:pt x="5927432" y="0"/>
                  </a:lnTo>
                  <a:lnTo>
                    <a:pt x="5927432" y="7580792"/>
                  </a:lnTo>
                  <a:lnTo>
                    <a:pt x="0" y="7580792"/>
                  </a:lnTo>
                  <a:close/>
                </a:path>
              </a:pathLst>
            </a:custGeom>
            <a:solidFill>
              <a:srgbClr val="FDF9B4"/>
            </a:solidFill>
          </p:spPr>
        </p:sp>
        <p:sp>
          <p:nvSpPr>
            <p:cNvPr name="Freeform 46" id="46"/>
            <p:cNvSpPr/>
            <p:nvPr/>
          </p:nvSpPr>
          <p:spPr>
            <a:xfrm flipH="false" flipV="false" rot="0">
              <a:off x="0" y="0"/>
              <a:ext cx="5927432" cy="7682392"/>
            </a:xfrm>
            <a:custGeom>
              <a:avLst/>
              <a:gdLst/>
              <a:ahLst/>
              <a:cxnLst/>
              <a:rect r="r" b="b" t="t" l="l"/>
              <a:pathLst>
                <a:path h="7682392" w="5927432">
                  <a:moveTo>
                    <a:pt x="0" y="7580792"/>
                  </a:moveTo>
                  <a:lnTo>
                    <a:pt x="5927432" y="7580792"/>
                  </a:lnTo>
                  <a:lnTo>
                    <a:pt x="5800432" y="7682392"/>
                  </a:lnTo>
                  <a:cubicBezTo>
                    <a:pt x="5800432" y="7682392"/>
                    <a:pt x="4809832" y="7606192"/>
                    <a:pt x="4708232" y="7606192"/>
                  </a:cubicBezTo>
                  <a:lnTo>
                    <a:pt x="1219200" y="7606192"/>
                  </a:lnTo>
                  <a:cubicBezTo>
                    <a:pt x="1117600" y="7606192"/>
                    <a:pt x="127000" y="7682392"/>
                    <a:pt x="127000" y="7682392"/>
                  </a:cubicBezTo>
                  <a:lnTo>
                    <a:pt x="0" y="7580792"/>
                  </a:lnTo>
                  <a:lnTo>
                    <a:pt x="0" y="0"/>
                  </a:lnTo>
                  <a:lnTo>
                    <a:pt x="5927432" y="0"/>
                  </a:lnTo>
                  <a:lnTo>
                    <a:pt x="5927432" y="7580792"/>
                  </a:lnTo>
                  <a:lnTo>
                    <a:pt x="12700" y="7580792"/>
                  </a:lnTo>
                  <a:lnTo>
                    <a:pt x="12700" y="7568092"/>
                  </a:lnTo>
                  <a:lnTo>
                    <a:pt x="5914732" y="7568092"/>
                  </a:lnTo>
                  <a:lnTo>
                    <a:pt x="5914732" y="12700"/>
                  </a:lnTo>
                  <a:lnTo>
                    <a:pt x="12700" y="12700"/>
                  </a:lnTo>
                  <a:lnTo>
                    <a:pt x="12700" y="7580792"/>
                  </a:lnTo>
                </a:path>
              </a:pathLst>
            </a:custGeom>
            <a:solidFill>
              <a:srgbClr val="394C60">
                <a:alpha val="9804"/>
              </a:srgbClr>
            </a:solidFill>
          </p:spPr>
        </p:sp>
        <p:sp>
          <p:nvSpPr>
            <p:cNvPr name="TextBox 47" id="47"/>
            <p:cNvSpPr txBox="true"/>
            <p:nvPr/>
          </p:nvSpPr>
          <p:spPr>
            <a:xfrm>
              <a:off x="0" y="-47625"/>
              <a:ext cx="5927432" cy="7628417"/>
            </a:xfrm>
            <a:prstGeom prst="rect">
              <a:avLst/>
            </a:prstGeom>
          </p:spPr>
          <p:txBody>
            <a:bodyPr anchor="t" rtlCol="false" tIns="56740" lIns="56740" bIns="56740" rIns="56740"/>
            <a:lstStyle/>
            <a:p>
              <a:pPr algn="l">
                <a:lnSpc>
                  <a:spcPts val="2875"/>
                </a:lnSpc>
              </a:pPr>
              <a:r>
                <a:rPr lang="en-US" sz="2053">
                  <a:solidFill>
                    <a:srgbClr val="000001"/>
                  </a:solidFill>
                  <a:latin typeface="Arimo"/>
                  <a:ea typeface="Arimo"/>
                  <a:cs typeface="Arimo"/>
                  <a:sym typeface="Arimo"/>
                </a:rPr>
                <a:t>two option like try or uplpad</a:t>
              </a:r>
            </a:p>
          </p:txBody>
        </p:sp>
      </p:grpSp>
      <p:grpSp>
        <p:nvGrpSpPr>
          <p:cNvPr name="Group 48" id="48"/>
          <p:cNvGrpSpPr/>
          <p:nvPr/>
        </p:nvGrpSpPr>
        <p:grpSpPr>
          <a:xfrm rot="0">
            <a:off x="15211497" y="7813694"/>
            <a:ext cx="1287148" cy="1530448"/>
            <a:chOff x="0" y="0"/>
            <a:chExt cx="6146131" cy="7307887"/>
          </a:xfrm>
        </p:grpSpPr>
        <p:sp>
          <p:nvSpPr>
            <p:cNvPr name="Freeform 49" id="49"/>
            <p:cNvSpPr/>
            <p:nvPr/>
          </p:nvSpPr>
          <p:spPr>
            <a:xfrm flipH="false" flipV="false" rot="0">
              <a:off x="0" y="0"/>
              <a:ext cx="6146131" cy="7206287"/>
            </a:xfrm>
            <a:custGeom>
              <a:avLst/>
              <a:gdLst/>
              <a:ahLst/>
              <a:cxnLst/>
              <a:rect r="r" b="b" t="t" l="l"/>
              <a:pathLst>
                <a:path h="7206287" w="6146131">
                  <a:moveTo>
                    <a:pt x="0" y="0"/>
                  </a:moveTo>
                  <a:lnTo>
                    <a:pt x="6146131" y="0"/>
                  </a:lnTo>
                  <a:lnTo>
                    <a:pt x="6146131" y="7206287"/>
                  </a:lnTo>
                  <a:lnTo>
                    <a:pt x="0" y="7206287"/>
                  </a:lnTo>
                  <a:close/>
                </a:path>
              </a:pathLst>
            </a:custGeom>
            <a:solidFill>
              <a:srgbClr val="FDF9B4"/>
            </a:solidFill>
          </p:spPr>
        </p:sp>
        <p:sp>
          <p:nvSpPr>
            <p:cNvPr name="Freeform 50" id="50"/>
            <p:cNvSpPr/>
            <p:nvPr/>
          </p:nvSpPr>
          <p:spPr>
            <a:xfrm flipH="false" flipV="false" rot="0">
              <a:off x="0" y="0"/>
              <a:ext cx="6146131" cy="7307887"/>
            </a:xfrm>
            <a:custGeom>
              <a:avLst/>
              <a:gdLst/>
              <a:ahLst/>
              <a:cxnLst/>
              <a:rect r="r" b="b" t="t" l="l"/>
              <a:pathLst>
                <a:path h="7307887" w="6146131">
                  <a:moveTo>
                    <a:pt x="0" y="7206287"/>
                  </a:moveTo>
                  <a:lnTo>
                    <a:pt x="6146131" y="7206287"/>
                  </a:lnTo>
                  <a:lnTo>
                    <a:pt x="6019131" y="7307887"/>
                  </a:lnTo>
                  <a:cubicBezTo>
                    <a:pt x="6019131" y="7307887"/>
                    <a:pt x="5028531" y="7231687"/>
                    <a:pt x="4926931" y="7231687"/>
                  </a:cubicBezTo>
                  <a:lnTo>
                    <a:pt x="1219200" y="7231687"/>
                  </a:lnTo>
                  <a:cubicBezTo>
                    <a:pt x="1117600" y="7231687"/>
                    <a:pt x="127000" y="7307887"/>
                    <a:pt x="127000" y="7307887"/>
                  </a:cubicBezTo>
                  <a:lnTo>
                    <a:pt x="0" y="7206287"/>
                  </a:lnTo>
                  <a:lnTo>
                    <a:pt x="0" y="0"/>
                  </a:lnTo>
                  <a:lnTo>
                    <a:pt x="6146131" y="0"/>
                  </a:lnTo>
                  <a:lnTo>
                    <a:pt x="6146131" y="7206287"/>
                  </a:lnTo>
                  <a:lnTo>
                    <a:pt x="12700" y="7206287"/>
                  </a:lnTo>
                  <a:lnTo>
                    <a:pt x="12700" y="7193587"/>
                  </a:lnTo>
                  <a:lnTo>
                    <a:pt x="6133431" y="7193587"/>
                  </a:lnTo>
                  <a:lnTo>
                    <a:pt x="6133431" y="12700"/>
                  </a:lnTo>
                  <a:lnTo>
                    <a:pt x="12700" y="12700"/>
                  </a:lnTo>
                  <a:lnTo>
                    <a:pt x="12700" y="7206287"/>
                  </a:lnTo>
                </a:path>
              </a:pathLst>
            </a:custGeom>
            <a:solidFill>
              <a:srgbClr val="394C60">
                <a:alpha val="9804"/>
              </a:srgbClr>
            </a:solidFill>
          </p:spPr>
        </p:sp>
        <p:sp>
          <p:nvSpPr>
            <p:cNvPr name="TextBox 51" id="51"/>
            <p:cNvSpPr txBox="true"/>
            <p:nvPr/>
          </p:nvSpPr>
          <p:spPr>
            <a:xfrm>
              <a:off x="0" y="-47625"/>
              <a:ext cx="6146131" cy="7253912"/>
            </a:xfrm>
            <a:prstGeom prst="rect">
              <a:avLst/>
            </a:prstGeom>
          </p:spPr>
          <p:txBody>
            <a:bodyPr anchor="t" rtlCol="false" tIns="56740" lIns="56740" bIns="56740" rIns="56740"/>
            <a:lstStyle/>
            <a:p>
              <a:pPr algn="l">
                <a:lnSpc>
                  <a:spcPts val="2758"/>
                </a:lnSpc>
              </a:pPr>
              <a:r>
                <a:rPr lang="en-US" sz="1970">
                  <a:solidFill>
                    <a:srgbClr val="000001"/>
                  </a:solidFill>
                  <a:latin typeface="Arimo"/>
                  <a:ea typeface="Arimo"/>
                  <a:cs typeface="Arimo"/>
                  <a:sym typeface="Arimo"/>
                </a:rPr>
                <a:t>after extract the text it will translate </a:t>
              </a:r>
            </a:p>
          </p:txBody>
        </p:sp>
      </p:grpSp>
      <p:grpSp>
        <p:nvGrpSpPr>
          <p:cNvPr name="Group 52" id="52"/>
          <p:cNvGrpSpPr/>
          <p:nvPr/>
        </p:nvGrpSpPr>
        <p:grpSpPr>
          <a:xfrm rot="0">
            <a:off x="806708" y="339005"/>
            <a:ext cx="4571325" cy="3715646"/>
            <a:chOff x="0" y="0"/>
            <a:chExt cx="6095100" cy="4954194"/>
          </a:xfrm>
        </p:grpSpPr>
        <p:sp>
          <p:nvSpPr>
            <p:cNvPr name="TextBox 53" id="53"/>
            <p:cNvSpPr txBox="true"/>
            <p:nvPr/>
          </p:nvSpPr>
          <p:spPr>
            <a:xfrm rot="0">
              <a:off x="0" y="2163262"/>
              <a:ext cx="6080365" cy="2790932"/>
            </a:xfrm>
            <a:prstGeom prst="rect">
              <a:avLst/>
            </a:prstGeom>
          </p:spPr>
          <p:txBody>
            <a:bodyPr anchor="t" rtlCol="false" tIns="0" lIns="0" bIns="0" rIns="0">
              <a:spAutoFit/>
            </a:bodyPr>
            <a:lstStyle/>
            <a:p>
              <a:pPr algn="l">
                <a:lnSpc>
                  <a:spcPts val="3336"/>
                </a:lnSpc>
                <a:spcBef>
                  <a:spcPct val="0"/>
                </a:spcBef>
              </a:pPr>
              <a:r>
                <a:rPr lang="en-US" sz="2382">
                  <a:solidFill>
                    <a:srgbClr val="000001"/>
                  </a:solidFill>
                  <a:latin typeface="Inter"/>
                  <a:ea typeface="Inter"/>
                  <a:cs typeface="Inter"/>
                  <a:sym typeface="Inter"/>
                </a:rPr>
                <a:t>A mind map is a diagram that organises information visually. It shows the relationships between pieces of a whole project .</a:t>
              </a:r>
            </a:p>
          </p:txBody>
        </p:sp>
        <p:sp>
          <p:nvSpPr>
            <p:cNvPr name="TextBox 54" id="54"/>
            <p:cNvSpPr txBox="true"/>
            <p:nvPr/>
          </p:nvSpPr>
          <p:spPr>
            <a:xfrm rot="0">
              <a:off x="0" y="-47625"/>
              <a:ext cx="6095100" cy="1621314"/>
            </a:xfrm>
            <a:prstGeom prst="rect">
              <a:avLst/>
            </a:prstGeom>
          </p:spPr>
          <p:txBody>
            <a:bodyPr anchor="t" rtlCol="false" tIns="0" lIns="0" bIns="0" rIns="0">
              <a:spAutoFit/>
            </a:bodyPr>
            <a:lstStyle/>
            <a:p>
              <a:pPr algn="l">
                <a:lnSpc>
                  <a:spcPts val="9651"/>
                </a:lnSpc>
              </a:pPr>
              <a:r>
                <a:rPr lang="en-US" sz="7720" spc="-92" b="true">
                  <a:solidFill>
                    <a:srgbClr val="000001"/>
                  </a:solidFill>
                  <a:latin typeface="Eastman Grotesque Bold"/>
                  <a:ea typeface="Eastman Grotesque Bold"/>
                  <a:cs typeface="Eastman Grotesque Bold"/>
                  <a:sym typeface="Eastman Grotesque Bold"/>
                </a:rPr>
                <a:t>Streamlit  </a:t>
              </a:r>
            </a:p>
          </p:txBody>
        </p:sp>
      </p:grpSp>
      <p:sp>
        <p:nvSpPr>
          <p:cNvPr name="TextBox 55" id="55"/>
          <p:cNvSpPr txBox="true"/>
          <p:nvPr/>
        </p:nvSpPr>
        <p:spPr>
          <a:xfrm rot="0">
            <a:off x="5409982" y="868815"/>
            <a:ext cx="2217613" cy="291196"/>
          </a:xfrm>
          <a:prstGeom prst="rect">
            <a:avLst/>
          </a:prstGeom>
        </p:spPr>
        <p:txBody>
          <a:bodyPr anchor="t" rtlCol="false" tIns="0" lIns="0" bIns="0" rIns="0">
            <a:spAutoFit/>
          </a:bodyPr>
          <a:lstStyle/>
          <a:p>
            <a:pPr algn="ctr">
              <a:lnSpc>
                <a:spcPts val="2447"/>
              </a:lnSpc>
            </a:pPr>
            <a:r>
              <a:rPr lang="en-US" sz="1748" b="true">
                <a:solidFill>
                  <a:srgbClr val="000000"/>
                </a:solidFill>
                <a:latin typeface="Canva Sans Bold"/>
                <a:ea typeface="Canva Sans Bold"/>
                <a:cs typeface="Canva Sans Bold"/>
                <a:sym typeface="Canva Sans Bold"/>
              </a:rPr>
              <a:t>Project Architecture</a:t>
            </a:r>
          </a:p>
        </p:txBody>
      </p:sp>
      <p:sp>
        <p:nvSpPr>
          <p:cNvPr name="Freeform 56" id="56"/>
          <p:cNvSpPr/>
          <p:nvPr/>
        </p:nvSpPr>
        <p:spPr>
          <a:xfrm flipH="false" flipV="false" rot="0">
            <a:off x="15978705" y="528113"/>
            <a:ext cx="1374654" cy="1263795"/>
          </a:xfrm>
          <a:custGeom>
            <a:avLst/>
            <a:gdLst/>
            <a:ahLst/>
            <a:cxnLst/>
            <a:rect r="r" b="b" t="t" l="l"/>
            <a:pathLst>
              <a:path h="1263795" w="1374654">
                <a:moveTo>
                  <a:pt x="0" y="0"/>
                </a:moveTo>
                <a:lnTo>
                  <a:pt x="1374655" y="0"/>
                </a:lnTo>
                <a:lnTo>
                  <a:pt x="1374655" y="1263795"/>
                </a:lnTo>
                <a:lnTo>
                  <a:pt x="0" y="1263795"/>
                </a:lnTo>
                <a:lnTo>
                  <a:pt x="0" y="0"/>
                </a:lnTo>
                <a:close/>
              </a:path>
            </a:pathLst>
          </a:custGeom>
          <a:blipFill>
            <a:blip r:embed="rId2"/>
            <a:stretch>
              <a:fillRect l="0" t="0" r="0" b="0"/>
            </a:stretch>
          </a:blipFill>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Freeform 2" id="2"/>
          <p:cNvSpPr/>
          <p:nvPr/>
        </p:nvSpPr>
        <p:spPr>
          <a:xfrm flipH="false" flipV="false" rot="0">
            <a:off x="1144520" y="1572636"/>
            <a:ext cx="6677848" cy="4104060"/>
          </a:xfrm>
          <a:custGeom>
            <a:avLst/>
            <a:gdLst/>
            <a:ahLst/>
            <a:cxnLst/>
            <a:rect r="r" b="b" t="t" l="l"/>
            <a:pathLst>
              <a:path h="4104060" w="6677848">
                <a:moveTo>
                  <a:pt x="0" y="0"/>
                </a:moveTo>
                <a:lnTo>
                  <a:pt x="6677848" y="0"/>
                </a:lnTo>
                <a:lnTo>
                  <a:pt x="6677848" y="4104060"/>
                </a:lnTo>
                <a:lnTo>
                  <a:pt x="0" y="4104060"/>
                </a:lnTo>
                <a:lnTo>
                  <a:pt x="0" y="0"/>
                </a:lnTo>
                <a:close/>
              </a:path>
            </a:pathLst>
          </a:custGeom>
          <a:blipFill>
            <a:blip r:embed="rId2"/>
            <a:stretch>
              <a:fillRect l="0" t="-641" r="-12280" b="0"/>
            </a:stretch>
          </a:blipFill>
        </p:spPr>
      </p:sp>
      <p:sp>
        <p:nvSpPr>
          <p:cNvPr name="Freeform 3" id="3"/>
          <p:cNvSpPr/>
          <p:nvPr/>
        </p:nvSpPr>
        <p:spPr>
          <a:xfrm flipH="false" flipV="false" rot="0">
            <a:off x="10979312" y="1687195"/>
            <a:ext cx="6393239" cy="3874942"/>
          </a:xfrm>
          <a:custGeom>
            <a:avLst/>
            <a:gdLst/>
            <a:ahLst/>
            <a:cxnLst/>
            <a:rect r="r" b="b" t="t" l="l"/>
            <a:pathLst>
              <a:path h="3874942" w="6393239">
                <a:moveTo>
                  <a:pt x="0" y="0"/>
                </a:moveTo>
                <a:lnTo>
                  <a:pt x="6393239" y="0"/>
                </a:lnTo>
                <a:lnTo>
                  <a:pt x="6393239" y="3874942"/>
                </a:lnTo>
                <a:lnTo>
                  <a:pt x="0" y="3874942"/>
                </a:lnTo>
                <a:lnTo>
                  <a:pt x="0" y="0"/>
                </a:lnTo>
                <a:close/>
              </a:path>
            </a:pathLst>
          </a:custGeom>
          <a:blipFill>
            <a:blip r:embed="rId3"/>
            <a:stretch>
              <a:fillRect l="0" t="-2874" r="-3684" b="-3950"/>
            </a:stretch>
          </a:blipFill>
        </p:spPr>
      </p:sp>
      <p:sp>
        <p:nvSpPr>
          <p:cNvPr name="Freeform 4" id="4"/>
          <p:cNvSpPr/>
          <p:nvPr/>
        </p:nvSpPr>
        <p:spPr>
          <a:xfrm flipH="false" flipV="false" rot="0">
            <a:off x="1028700" y="6254415"/>
            <a:ext cx="6793668" cy="3333446"/>
          </a:xfrm>
          <a:custGeom>
            <a:avLst/>
            <a:gdLst/>
            <a:ahLst/>
            <a:cxnLst/>
            <a:rect r="r" b="b" t="t" l="l"/>
            <a:pathLst>
              <a:path h="3333446" w="6793668">
                <a:moveTo>
                  <a:pt x="0" y="0"/>
                </a:moveTo>
                <a:lnTo>
                  <a:pt x="6793668" y="0"/>
                </a:lnTo>
                <a:lnTo>
                  <a:pt x="6793668" y="3333446"/>
                </a:lnTo>
                <a:lnTo>
                  <a:pt x="0" y="3333446"/>
                </a:lnTo>
                <a:lnTo>
                  <a:pt x="0" y="0"/>
                </a:lnTo>
                <a:close/>
              </a:path>
            </a:pathLst>
          </a:custGeom>
          <a:blipFill>
            <a:blip r:embed="rId4"/>
            <a:stretch>
              <a:fillRect l="0" t="0" r="0" b="0"/>
            </a:stretch>
          </a:blipFill>
        </p:spPr>
      </p:sp>
      <p:sp>
        <p:nvSpPr>
          <p:cNvPr name="Freeform 5" id="5"/>
          <p:cNvSpPr/>
          <p:nvPr/>
        </p:nvSpPr>
        <p:spPr>
          <a:xfrm flipH="false" flipV="false" rot="0">
            <a:off x="10866061" y="6136780"/>
            <a:ext cx="6393239" cy="3568716"/>
          </a:xfrm>
          <a:custGeom>
            <a:avLst/>
            <a:gdLst/>
            <a:ahLst/>
            <a:cxnLst/>
            <a:rect r="r" b="b" t="t" l="l"/>
            <a:pathLst>
              <a:path h="3568716" w="6393239">
                <a:moveTo>
                  <a:pt x="0" y="0"/>
                </a:moveTo>
                <a:lnTo>
                  <a:pt x="6393239" y="0"/>
                </a:lnTo>
                <a:lnTo>
                  <a:pt x="6393239" y="3568716"/>
                </a:lnTo>
                <a:lnTo>
                  <a:pt x="0" y="3568716"/>
                </a:lnTo>
                <a:lnTo>
                  <a:pt x="0" y="0"/>
                </a:lnTo>
                <a:close/>
              </a:path>
            </a:pathLst>
          </a:custGeom>
          <a:blipFill>
            <a:blip r:embed="rId5"/>
            <a:stretch>
              <a:fillRect l="0" t="0" r="0" b="-135790"/>
            </a:stretch>
          </a:blipFill>
        </p:spPr>
      </p:sp>
      <p:grpSp>
        <p:nvGrpSpPr>
          <p:cNvPr name="Group 6" id="6"/>
          <p:cNvGrpSpPr/>
          <p:nvPr/>
        </p:nvGrpSpPr>
        <p:grpSpPr>
          <a:xfrm rot="0">
            <a:off x="7308688" y="4558521"/>
            <a:ext cx="3670623" cy="1889781"/>
            <a:chOff x="0" y="0"/>
            <a:chExt cx="4894165" cy="2519709"/>
          </a:xfrm>
        </p:grpSpPr>
        <p:sp>
          <p:nvSpPr>
            <p:cNvPr name="TextBox 7" id="7"/>
            <p:cNvSpPr txBox="true"/>
            <p:nvPr/>
          </p:nvSpPr>
          <p:spPr>
            <a:xfrm rot="-592460">
              <a:off x="97708" y="521824"/>
              <a:ext cx="4663870" cy="1275719"/>
            </a:xfrm>
            <a:prstGeom prst="rect">
              <a:avLst/>
            </a:prstGeom>
          </p:spPr>
          <p:txBody>
            <a:bodyPr anchor="t" rtlCol="false" tIns="0" lIns="0" bIns="0" rIns="0">
              <a:spAutoFit/>
            </a:bodyPr>
            <a:lstStyle/>
            <a:p>
              <a:pPr algn="ctr">
                <a:lnSpc>
                  <a:spcPts val="6963"/>
                </a:lnSpc>
                <a:spcBef>
                  <a:spcPct val="0"/>
                </a:spcBef>
              </a:pPr>
              <a:r>
                <a:rPr lang="en-US" sz="6963">
                  <a:solidFill>
                    <a:srgbClr val="F6F3E4"/>
                  </a:solidFill>
                  <a:latin typeface="Bukhari Script"/>
                  <a:ea typeface="Bukhari Script"/>
                  <a:cs typeface="Bukhari Script"/>
                  <a:sym typeface="Bukhari Script"/>
                </a:rPr>
                <a:t>Interface</a:t>
              </a:r>
            </a:p>
          </p:txBody>
        </p:sp>
        <p:sp>
          <p:nvSpPr>
            <p:cNvPr name="TextBox 8" id="8"/>
            <p:cNvSpPr txBox="true"/>
            <p:nvPr/>
          </p:nvSpPr>
          <p:spPr>
            <a:xfrm rot="-515361">
              <a:off x="598421" y="1052976"/>
              <a:ext cx="4233073" cy="1157113"/>
            </a:xfrm>
            <a:prstGeom prst="rect">
              <a:avLst/>
            </a:prstGeom>
          </p:spPr>
          <p:txBody>
            <a:bodyPr anchor="t" rtlCol="false" tIns="0" lIns="0" bIns="0" rIns="0">
              <a:spAutoFit/>
            </a:bodyPr>
            <a:lstStyle/>
            <a:p>
              <a:pPr algn="ctr">
                <a:lnSpc>
                  <a:spcPts val="6266"/>
                </a:lnSpc>
                <a:spcBef>
                  <a:spcPct val="0"/>
                </a:spcBef>
              </a:pPr>
            </a:p>
          </p:txBody>
        </p:sp>
      </p:grpSp>
      <p:sp>
        <p:nvSpPr>
          <p:cNvPr name="Freeform 9" id="9"/>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6"/>
            <a:stretch>
              <a:fillRect l="0" t="0" r="0" b="0"/>
            </a:stretch>
          </a:blipFill>
        </p:spPr>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028700" y="2839012"/>
            <a:ext cx="4977644" cy="1948097"/>
            <a:chOff x="0" y="0"/>
            <a:chExt cx="6636859" cy="2597463"/>
          </a:xfrm>
        </p:grpSpPr>
        <p:sp>
          <p:nvSpPr>
            <p:cNvPr name="TextBox 3" id="3"/>
            <p:cNvSpPr txBox="true"/>
            <p:nvPr/>
          </p:nvSpPr>
          <p:spPr>
            <a:xfrm rot="0">
              <a:off x="0" y="-9525"/>
              <a:ext cx="6636859" cy="1431925"/>
            </a:xfrm>
            <a:prstGeom prst="rect">
              <a:avLst/>
            </a:prstGeom>
          </p:spPr>
          <p:txBody>
            <a:bodyPr anchor="t" rtlCol="false" tIns="0" lIns="0" bIns="0" rIns="0">
              <a:spAutoFit/>
            </a:bodyPr>
            <a:lstStyle/>
            <a:p>
              <a:pPr algn="l">
                <a:lnSpc>
                  <a:spcPts val="8400"/>
                </a:lnSpc>
              </a:pPr>
              <a:r>
                <a:rPr lang="en-US" sz="7000" b="true">
                  <a:solidFill>
                    <a:srgbClr val="01003B"/>
                  </a:solidFill>
                  <a:latin typeface="Be Vietnam Ultra-Bold"/>
                  <a:ea typeface="Be Vietnam Ultra-Bold"/>
                  <a:cs typeface="Be Vietnam Ultra-Bold"/>
                  <a:sym typeface="Be Vietnam Ultra-Bold"/>
                </a:rPr>
                <a:t>Challenges</a:t>
              </a:r>
            </a:p>
          </p:txBody>
        </p:sp>
        <p:sp>
          <p:nvSpPr>
            <p:cNvPr name="TextBox 4" id="4"/>
            <p:cNvSpPr txBox="true"/>
            <p:nvPr/>
          </p:nvSpPr>
          <p:spPr>
            <a:xfrm rot="0">
              <a:off x="0" y="1974740"/>
              <a:ext cx="6009343" cy="622723"/>
            </a:xfrm>
            <a:prstGeom prst="rect">
              <a:avLst/>
            </a:prstGeom>
          </p:spPr>
          <p:txBody>
            <a:bodyPr anchor="t" rtlCol="false" tIns="0" lIns="0" bIns="0" rIns="0">
              <a:spAutoFit/>
            </a:bodyPr>
            <a:lstStyle/>
            <a:p>
              <a:pPr algn="l">
                <a:lnSpc>
                  <a:spcPts val="3920"/>
                </a:lnSpc>
              </a:pPr>
              <a:r>
                <a:rPr lang="en-US" sz="2800">
                  <a:solidFill>
                    <a:srgbClr val="01003B"/>
                  </a:solidFill>
                  <a:latin typeface="IBM Plex Sans"/>
                  <a:ea typeface="IBM Plex Sans"/>
                  <a:cs typeface="IBM Plex Sans"/>
                  <a:sym typeface="IBM Plex Sans"/>
                </a:rPr>
                <a:t>that we faced and solved</a:t>
              </a:r>
              <a:r>
                <a:rPr lang="en-US" sz="2800" u="none">
                  <a:solidFill>
                    <a:srgbClr val="01003B"/>
                  </a:solidFill>
                  <a:latin typeface="IBM Plex Sans"/>
                  <a:ea typeface="IBM Plex Sans"/>
                  <a:cs typeface="IBM Plex Sans"/>
                  <a:sym typeface="IBM Plex Sans"/>
                </a:rPr>
                <a:t>. </a:t>
              </a:r>
            </a:p>
          </p:txBody>
        </p:sp>
      </p:grpSp>
      <p:graphicFrame>
        <p:nvGraphicFramePr>
          <p:cNvPr name="Table 5" id="5"/>
          <p:cNvGraphicFramePr>
            <a:graphicFrameLocks noGrp="true"/>
          </p:cNvGraphicFramePr>
          <p:nvPr/>
        </p:nvGraphicFramePr>
        <p:xfrm>
          <a:off x="7271779" y="2077232"/>
          <a:ext cx="10305445" cy="7268580"/>
        </p:xfrm>
        <a:graphic>
          <a:graphicData uri="http://schemas.openxmlformats.org/drawingml/2006/table">
            <a:tbl>
              <a:tblPr/>
              <a:tblGrid>
                <a:gridCol w="3019354"/>
                <a:gridCol w="7286091"/>
              </a:tblGrid>
              <a:tr h="1805776">
                <a:tc>
                  <a:txBody>
                    <a:bodyPr anchor="t" rtlCol="false"/>
                    <a:lstStyle/>
                    <a:p>
                      <a:pPr algn="ctr">
                        <a:lnSpc>
                          <a:spcPts val="2799"/>
                        </a:lnSpc>
                        <a:defRPr/>
                      </a:pPr>
                      <a:r>
                        <a:rPr lang="en-US" sz="1999" b="true">
                          <a:solidFill>
                            <a:srgbClr val="2667FF"/>
                          </a:solidFill>
                          <a:latin typeface="Be Vietnam Ultra-Bold"/>
                          <a:ea typeface="Be Vietnam Ultra-Bold"/>
                          <a:cs typeface="Be Vietnam Ultra-Bold"/>
                          <a:sym typeface="Be Vietnam Ultra-Bold"/>
                        </a:rPr>
                        <a:t>Dataset </a:t>
                      </a:r>
                      <a:endParaRPr lang="en-US" sz="1100"/>
                    </a:p>
                  </a:txBody>
                  <a:tcPr marL="190500" marR="190500" marT="190500" marB="190500" anchor="ctr">
                    <a:lnL cmpd="sng" algn="ctr" cap="flat" w="9525">
                      <a:solidFill>
                        <a:srgbClr val="01003B"/>
                      </a:solidFill>
                      <a:prstDash val="solid"/>
                      <a:round/>
                      <a:headEnd type="none" w="med" len="med"/>
                      <a:tailEnd type="none" w="med" len="med"/>
                    </a:lnL>
                    <a:lnR cmpd="sng" algn="ctr" cap="flat" w="9525">
                      <a:solidFill>
                        <a:srgbClr val="01003B"/>
                      </a:solidFill>
                      <a:prstDash val="solid"/>
                      <a:round/>
                      <a:headEnd type="none" w="med" len="med"/>
                      <a:tailEnd type="none" w="med" len="med"/>
                    </a:lnR>
                    <a:lnT cmpd="sng" algn="ctr" cap="flat" w="9525">
                      <a:solidFill>
                        <a:srgbClr val="01003B"/>
                      </a:solidFill>
                      <a:prstDash val="solid"/>
                      <a:round/>
                      <a:headEnd type="none" w="med" len="med"/>
                      <a:tailEnd type="none" w="med" len="med"/>
                    </a:lnT>
                    <a:lnB cmpd="sng" algn="ctr" cap="flat" w="9525">
                      <a:solidFill>
                        <a:srgbClr val="01003B"/>
                      </a:solidFill>
                      <a:prstDash val="solid"/>
                      <a:round/>
                      <a:headEnd type="none" w="med" len="med"/>
                      <a:tailEnd type="none" w="med" len="med"/>
                    </a:lnB>
                    <a:solidFill>
                      <a:srgbClr val="F8F8F8"/>
                    </a:solidFill>
                  </a:tcPr>
                </a:tc>
                <a:tc>
                  <a:txBody>
                    <a:bodyPr anchor="t" rtlCol="false"/>
                    <a:lstStyle/>
                    <a:p>
                      <a:pPr algn="ctr">
                        <a:lnSpc>
                          <a:spcPts val="2519"/>
                        </a:lnSpc>
                        <a:defRPr/>
                      </a:pPr>
                      <a:r>
                        <a:rPr lang="en-US" sz="1799">
                          <a:solidFill>
                            <a:srgbClr val="01003B"/>
                          </a:solidFill>
                          <a:latin typeface="Be Vietnam"/>
                          <a:ea typeface="Be Vietnam"/>
                          <a:cs typeface="Be Vietnam"/>
                          <a:sym typeface="Be Vietnam"/>
                        </a:rPr>
                        <a:t>difficult to get dataset suitable for the model that can fit the gpu time</a:t>
                      </a:r>
                      <a:endParaRPr lang="en-US" sz="1100"/>
                    </a:p>
                  </a:txBody>
                  <a:tcPr marL="190500" marR="190500" marT="190500" marB="190500" anchor="ctr">
                    <a:lnL cmpd="sng" algn="ctr" cap="flat" w="0">
                      <a:solidFill>
                        <a:srgbClr val="01003B"/>
                      </a:solidFill>
                      <a:prstDash val="solid"/>
                      <a:round/>
                      <a:headEnd type="none" w="med" len="med"/>
                      <a:tailEnd type="none" w="med" len="med"/>
                    </a:lnL>
                    <a:lnR cmpd="sng" algn="ctr" cap="flat" w="9525">
                      <a:solidFill>
                        <a:srgbClr val="01003B"/>
                      </a:solidFill>
                      <a:prstDash val="solid"/>
                      <a:round/>
                      <a:headEnd type="none" w="med" len="med"/>
                      <a:tailEnd type="none" w="med" len="med"/>
                    </a:lnR>
                    <a:lnT cmpd="sng" algn="ctr" cap="flat" w="9525">
                      <a:solidFill>
                        <a:srgbClr val="01003B"/>
                      </a:solidFill>
                      <a:prstDash val="solid"/>
                      <a:round/>
                      <a:headEnd type="none" w="med" len="med"/>
                      <a:tailEnd type="none" w="med" len="med"/>
                    </a:lnT>
                    <a:lnB cmpd="sng" algn="ctr" cap="flat" w="9525">
                      <a:solidFill>
                        <a:srgbClr val="01003B"/>
                      </a:solidFill>
                      <a:prstDash val="solid"/>
                      <a:round/>
                      <a:headEnd type="none" w="med" len="med"/>
                      <a:tailEnd type="none" w="med" len="med"/>
                    </a:lnB>
                  </a:tcPr>
                </a:tc>
              </a:tr>
              <a:tr h="1760298">
                <a:tc>
                  <a:txBody>
                    <a:bodyPr anchor="t" rtlCol="false"/>
                    <a:lstStyle/>
                    <a:p>
                      <a:pPr algn="ctr">
                        <a:lnSpc>
                          <a:spcPts val="2799"/>
                        </a:lnSpc>
                        <a:defRPr/>
                      </a:pPr>
                      <a:r>
                        <a:rPr lang="en-US" sz="1999" b="true">
                          <a:solidFill>
                            <a:srgbClr val="2667FF"/>
                          </a:solidFill>
                          <a:latin typeface="Be Vietnam Ultra-Bold"/>
                          <a:ea typeface="Be Vietnam Ultra-Bold"/>
                          <a:cs typeface="Be Vietnam Ultra-Bold"/>
                          <a:sym typeface="Be Vietnam Ultra-Bold"/>
                        </a:rPr>
                        <a:t>Storage</a:t>
                      </a:r>
                      <a:endParaRPr lang="en-US" sz="1100"/>
                    </a:p>
                  </a:txBody>
                  <a:tcPr marL="190500" marR="190500" marT="190500" marB="190500" anchor="ctr">
                    <a:lnL cmpd="sng" algn="ctr" cap="flat" w="9525">
                      <a:solidFill>
                        <a:srgbClr val="01003B"/>
                      </a:solidFill>
                      <a:prstDash val="solid"/>
                      <a:round/>
                      <a:headEnd type="none" w="med" len="med"/>
                      <a:tailEnd type="none" w="med" len="med"/>
                    </a:lnL>
                    <a:lnR cmpd="sng" algn="ctr" cap="flat" w="9525">
                      <a:solidFill>
                        <a:srgbClr val="01003B"/>
                      </a:solidFill>
                      <a:prstDash val="solid"/>
                      <a:round/>
                      <a:headEnd type="none" w="med" len="med"/>
                      <a:tailEnd type="none" w="med" len="med"/>
                    </a:lnR>
                    <a:lnT cmpd="sng" algn="ctr" cap="flat" w="9525">
                      <a:solidFill>
                        <a:srgbClr val="01003B"/>
                      </a:solidFill>
                      <a:prstDash val="solid"/>
                      <a:round/>
                      <a:headEnd type="none" w="med" len="med"/>
                      <a:tailEnd type="none" w="med" len="med"/>
                    </a:lnT>
                    <a:lnB cmpd="sng" algn="ctr" cap="flat" w="9525">
                      <a:solidFill>
                        <a:srgbClr val="01003B"/>
                      </a:solidFill>
                      <a:prstDash val="solid"/>
                      <a:round/>
                      <a:headEnd type="none" w="med" len="med"/>
                      <a:tailEnd type="none" w="med" len="med"/>
                    </a:lnB>
                    <a:solidFill>
                      <a:srgbClr val="F8F8F8"/>
                    </a:solidFill>
                  </a:tcPr>
                </a:tc>
                <a:tc>
                  <a:txBody>
                    <a:bodyPr anchor="t" rtlCol="false"/>
                    <a:lstStyle/>
                    <a:p>
                      <a:pPr algn="ctr">
                        <a:lnSpc>
                          <a:spcPts val="2519"/>
                        </a:lnSpc>
                        <a:defRPr/>
                      </a:pPr>
                      <a:r>
                        <a:rPr lang="en-US" sz="1799">
                          <a:solidFill>
                            <a:srgbClr val="01003B"/>
                          </a:solidFill>
                          <a:latin typeface="Be Vietnam"/>
                          <a:ea typeface="Be Vietnam"/>
                          <a:cs typeface="Be Vietnam"/>
                          <a:sym typeface="Be Vietnam"/>
                        </a:rPr>
                        <a:t>the models that saved is very large so we get the storage in azure</a:t>
                      </a:r>
                      <a:endParaRPr lang="en-US" sz="1100"/>
                    </a:p>
                  </a:txBody>
                  <a:tcPr marL="190500" marR="190500" marT="190500" marB="190500" anchor="ctr">
                    <a:lnL cmpd="sng" algn="ctr" cap="flat" w="0">
                      <a:solidFill>
                        <a:srgbClr val="01003B"/>
                      </a:solidFill>
                      <a:prstDash val="solid"/>
                      <a:round/>
                      <a:headEnd type="none" w="med" len="med"/>
                      <a:tailEnd type="none" w="med" len="med"/>
                    </a:lnL>
                    <a:lnR cmpd="sng" algn="ctr" cap="flat" w="9525">
                      <a:solidFill>
                        <a:srgbClr val="01003B"/>
                      </a:solidFill>
                      <a:prstDash val="solid"/>
                      <a:round/>
                      <a:headEnd type="none" w="med" len="med"/>
                      <a:tailEnd type="none" w="med" len="med"/>
                    </a:lnR>
                    <a:lnT cmpd="sng" algn="ctr" cap="flat" w="9525">
                      <a:solidFill>
                        <a:srgbClr val="01003B"/>
                      </a:solidFill>
                      <a:prstDash val="solid"/>
                      <a:round/>
                      <a:headEnd type="none" w="med" len="med"/>
                      <a:tailEnd type="none" w="med" len="med"/>
                    </a:lnT>
                    <a:lnB cmpd="sng" algn="ctr" cap="flat" w="9525">
                      <a:solidFill>
                        <a:srgbClr val="01003B"/>
                      </a:solidFill>
                      <a:prstDash val="solid"/>
                      <a:round/>
                      <a:headEnd type="none" w="med" len="med"/>
                      <a:tailEnd type="none" w="med" len="med"/>
                    </a:lnB>
                  </a:tcPr>
                </a:tc>
              </a:tr>
              <a:tr h="1851253">
                <a:tc>
                  <a:txBody>
                    <a:bodyPr anchor="t" rtlCol="false"/>
                    <a:lstStyle/>
                    <a:p>
                      <a:pPr algn="ctr">
                        <a:lnSpc>
                          <a:spcPts val="2799"/>
                        </a:lnSpc>
                        <a:defRPr/>
                      </a:pPr>
                      <a:r>
                        <a:rPr lang="en-US" sz="1999" b="true">
                          <a:solidFill>
                            <a:srgbClr val="2667FF"/>
                          </a:solidFill>
                          <a:latin typeface="Be Vietnam Ultra-Bold"/>
                          <a:ea typeface="Be Vietnam Ultra-Bold"/>
                          <a:cs typeface="Be Vietnam Ultra-Bold"/>
                          <a:sym typeface="Be Vietnam Ultra-Bold"/>
                        </a:rPr>
                        <a:t>compute</a:t>
                      </a:r>
                      <a:endParaRPr lang="en-US" sz="1100"/>
                    </a:p>
                  </a:txBody>
                  <a:tcPr marL="190500" marR="190500" marT="190500" marB="190500" anchor="ctr">
                    <a:lnL cmpd="sng" algn="ctr" cap="flat" w="9525">
                      <a:solidFill>
                        <a:srgbClr val="01003B"/>
                      </a:solidFill>
                      <a:prstDash val="solid"/>
                      <a:round/>
                      <a:headEnd type="none" w="med" len="med"/>
                      <a:tailEnd type="none" w="med" len="med"/>
                    </a:lnL>
                    <a:lnR cmpd="sng" algn="ctr" cap="flat" w="9525">
                      <a:solidFill>
                        <a:srgbClr val="01003B"/>
                      </a:solidFill>
                      <a:prstDash val="solid"/>
                      <a:round/>
                      <a:headEnd type="none" w="med" len="med"/>
                      <a:tailEnd type="none" w="med" len="med"/>
                    </a:lnR>
                    <a:lnT cmpd="sng" algn="ctr" cap="flat" w="9525">
                      <a:solidFill>
                        <a:srgbClr val="01003B"/>
                      </a:solidFill>
                      <a:prstDash val="solid"/>
                      <a:round/>
                      <a:headEnd type="none" w="med" len="med"/>
                      <a:tailEnd type="none" w="med" len="med"/>
                    </a:lnT>
                    <a:lnB cmpd="sng" algn="ctr" cap="flat" w="9525">
                      <a:solidFill>
                        <a:srgbClr val="01003B"/>
                      </a:solidFill>
                      <a:prstDash val="solid"/>
                      <a:round/>
                      <a:headEnd type="none" w="med" len="med"/>
                      <a:tailEnd type="none" w="med" len="med"/>
                    </a:lnB>
                    <a:solidFill>
                      <a:srgbClr val="F8F8F8"/>
                    </a:solidFill>
                  </a:tcPr>
                </a:tc>
                <a:tc>
                  <a:txBody>
                    <a:bodyPr anchor="t" rtlCol="false"/>
                    <a:lstStyle/>
                    <a:p>
                      <a:pPr algn="ctr">
                        <a:lnSpc>
                          <a:spcPts val="2519"/>
                        </a:lnSpc>
                        <a:defRPr/>
                      </a:pPr>
                      <a:r>
                        <a:rPr lang="en-US" sz="1799">
                          <a:solidFill>
                            <a:srgbClr val="01003B"/>
                          </a:solidFill>
                          <a:latin typeface="Be Vietnam"/>
                          <a:ea typeface="Be Vietnam"/>
                          <a:cs typeface="Be Vietnam"/>
                          <a:sym typeface="Be Vietnam"/>
                        </a:rPr>
                        <a:t>the compute need long time also having Gpu</a:t>
                      </a:r>
                      <a:endParaRPr lang="en-US" sz="1100"/>
                    </a:p>
                  </a:txBody>
                  <a:tcPr marL="190500" marR="190500" marT="190500" marB="190500" anchor="ctr">
                    <a:lnL cmpd="sng" algn="ctr" cap="flat" w="0">
                      <a:solidFill>
                        <a:srgbClr val="01003B"/>
                      </a:solidFill>
                      <a:prstDash val="solid"/>
                      <a:round/>
                      <a:headEnd type="none" w="med" len="med"/>
                      <a:tailEnd type="none" w="med" len="med"/>
                    </a:lnL>
                    <a:lnR cmpd="sng" algn="ctr" cap="flat" w="9525">
                      <a:solidFill>
                        <a:srgbClr val="01003B"/>
                      </a:solidFill>
                      <a:prstDash val="solid"/>
                      <a:round/>
                      <a:headEnd type="none" w="med" len="med"/>
                      <a:tailEnd type="none" w="med" len="med"/>
                    </a:lnR>
                    <a:lnT cmpd="sng" algn="ctr" cap="flat" w="9525">
                      <a:solidFill>
                        <a:srgbClr val="01003B"/>
                      </a:solidFill>
                      <a:prstDash val="solid"/>
                      <a:round/>
                      <a:headEnd type="none" w="med" len="med"/>
                      <a:tailEnd type="none" w="med" len="med"/>
                    </a:lnT>
                    <a:lnB cmpd="sng" algn="ctr" cap="flat" w="9525">
                      <a:solidFill>
                        <a:srgbClr val="01003B"/>
                      </a:solidFill>
                      <a:prstDash val="solid"/>
                      <a:round/>
                      <a:headEnd type="none" w="med" len="med"/>
                      <a:tailEnd type="none" w="med" len="med"/>
                    </a:lnB>
                  </a:tcPr>
                </a:tc>
              </a:tr>
              <a:tr h="1851253">
                <a:tc>
                  <a:txBody>
                    <a:bodyPr anchor="t" rtlCol="false"/>
                    <a:lstStyle/>
                    <a:p>
                      <a:pPr algn="ctr">
                        <a:lnSpc>
                          <a:spcPts val="2799"/>
                        </a:lnSpc>
                        <a:defRPr/>
                      </a:pPr>
                      <a:r>
                        <a:rPr lang="en-US" sz="1999" b="true">
                          <a:solidFill>
                            <a:srgbClr val="2667FF"/>
                          </a:solidFill>
                          <a:latin typeface="Be Vietnam Ultra-Bold"/>
                          <a:ea typeface="Be Vietnam Ultra-Bold"/>
                          <a:cs typeface="Be Vietnam Ultra-Bold"/>
                          <a:sym typeface="Be Vietnam Ultra-Bold"/>
                        </a:rPr>
                        <a:t>streamlit</a:t>
                      </a:r>
                      <a:endParaRPr lang="en-US" sz="1100"/>
                    </a:p>
                  </a:txBody>
                  <a:tcPr marL="190500" marR="190500" marT="190500" marB="190500" anchor="ctr">
                    <a:lnL cmpd="sng" algn="ctr" cap="flat" w="9525">
                      <a:solidFill>
                        <a:srgbClr val="01003B"/>
                      </a:solidFill>
                      <a:prstDash val="solid"/>
                      <a:round/>
                      <a:headEnd type="none" w="med" len="med"/>
                      <a:tailEnd type="none" w="med" len="med"/>
                    </a:lnL>
                    <a:lnR cmpd="sng" algn="ctr" cap="flat" w="9525">
                      <a:solidFill>
                        <a:srgbClr val="01003B"/>
                      </a:solidFill>
                      <a:prstDash val="solid"/>
                      <a:round/>
                      <a:headEnd type="none" w="med" len="med"/>
                      <a:tailEnd type="none" w="med" len="med"/>
                    </a:lnR>
                    <a:lnT cmpd="sng" algn="ctr" cap="flat" w="9525">
                      <a:solidFill>
                        <a:srgbClr val="01003B"/>
                      </a:solidFill>
                      <a:prstDash val="solid"/>
                      <a:round/>
                      <a:headEnd type="none" w="med" len="med"/>
                      <a:tailEnd type="none" w="med" len="med"/>
                    </a:lnT>
                    <a:lnB cmpd="sng" algn="ctr" cap="flat" w="9525">
                      <a:solidFill>
                        <a:srgbClr val="01003B"/>
                      </a:solidFill>
                      <a:prstDash val="solid"/>
                      <a:round/>
                      <a:headEnd type="none" w="med" len="med"/>
                      <a:tailEnd type="none" w="med" len="med"/>
                    </a:lnB>
                    <a:solidFill>
                      <a:srgbClr val="F8F8F8"/>
                    </a:solidFill>
                  </a:tcPr>
                </a:tc>
                <a:tc>
                  <a:txBody>
                    <a:bodyPr anchor="t" rtlCol="false"/>
                    <a:lstStyle/>
                    <a:p>
                      <a:pPr algn="ctr">
                        <a:lnSpc>
                          <a:spcPts val="2519"/>
                        </a:lnSpc>
                        <a:defRPr/>
                      </a:pPr>
                      <a:r>
                        <a:rPr lang="en-US" sz="1799">
                          <a:solidFill>
                            <a:srgbClr val="01003B"/>
                          </a:solidFill>
                          <a:latin typeface="Be Vietnam"/>
                          <a:ea typeface="Be Vietnam"/>
                          <a:cs typeface="Be Vietnam"/>
                          <a:sym typeface="Be Vietnam"/>
                        </a:rPr>
                        <a:t>storage of githup is low </a:t>
                      </a:r>
                      <a:endParaRPr lang="en-US" sz="1100"/>
                    </a:p>
                  </a:txBody>
                  <a:tcPr marL="190500" marR="190500" marT="190500" marB="190500" anchor="ctr">
                    <a:lnL cmpd="sng" algn="ctr" cap="flat" w="0">
                      <a:solidFill>
                        <a:srgbClr val="01003B"/>
                      </a:solidFill>
                      <a:prstDash val="solid"/>
                      <a:round/>
                      <a:headEnd type="none" w="med" len="med"/>
                      <a:tailEnd type="none" w="med" len="med"/>
                    </a:lnL>
                    <a:lnR cmpd="sng" algn="ctr" cap="flat" w="9525">
                      <a:solidFill>
                        <a:srgbClr val="01003B"/>
                      </a:solidFill>
                      <a:prstDash val="solid"/>
                      <a:round/>
                      <a:headEnd type="none" w="med" len="med"/>
                      <a:tailEnd type="none" w="med" len="med"/>
                    </a:lnR>
                    <a:lnT cmpd="sng" algn="ctr" cap="flat" w="9525">
                      <a:solidFill>
                        <a:srgbClr val="01003B"/>
                      </a:solidFill>
                      <a:prstDash val="solid"/>
                      <a:round/>
                      <a:headEnd type="none" w="med" len="med"/>
                      <a:tailEnd type="none" w="med" len="med"/>
                    </a:lnT>
                    <a:lnB cmpd="sng" algn="ctr" cap="flat" w="9525">
                      <a:solidFill>
                        <a:srgbClr val="01003B"/>
                      </a:solidFill>
                      <a:prstDash val="solid"/>
                      <a:round/>
                      <a:headEnd type="none" w="med" len="med"/>
                      <a:tailEnd type="none" w="med" len="med"/>
                    </a:lnB>
                  </a:tcPr>
                </a:tc>
              </a:tr>
            </a:tbl>
          </a:graphicData>
        </a:graphic>
      </p:graphicFrame>
      <p:grpSp>
        <p:nvGrpSpPr>
          <p:cNvPr name="Group 6" id="6"/>
          <p:cNvGrpSpPr/>
          <p:nvPr/>
        </p:nvGrpSpPr>
        <p:grpSpPr>
          <a:xfrm rot="0">
            <a:off x="733623" y="8736957"/>
            <a:ext cx="2680777" cy="502293"/>
            <a:chOff x="0" y="0"/>
            <a:chExt cx="3574370" cy="669724"/>
          </a:xfrm>
        </p:grpSpPr>
        <p:sp>
          <p:nvSpPr>
            <p:cNvPr name="Freeform 7" id="7"/>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01003B"/>
                  </a:solidFill>
                  <a:latin typeface="Be Vietnam Ultra-Bold"/>
                  <a:ea typeface="Be Vietnam Ultra-Bold"/>
                  <a:cs typeface="Be Vietnam Ultra-Bold"/>
                  <a:sym typeface="Be Vietnam Ultra-Bold"/>
                  <a:hlinkClick r:id="rId6" action="ppaction://hlinksldjump"/>
                </a:rPr>
                <a:t>Back to Agenda</a:t>
              </a:r>
            </a:p>
          </p:txBody>
        </p:sp>
      </p:grpSp>
      <p:sp>
        <p:nvSpPr>
          <p:cNvPr name="Freeform 10" id="10"/>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7"/>
            <a:stretch>
              <a:fillRect l="0" t="0" r="0" b="0"/>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1243913">
            <a:off x="-2770474" y="7366384"/>
            <a:ext cx="13558515" cy="4905717"/>
          </a:xfrm>
          <a:custGeom>
            <a:avLst/>
            <a:gdLst/>
            <a:ahLst/>
            <a:cxnLst/>
            <a:rect r="r" b="b" t="t" l="l"/>
            <a:pathLst>
              <a:path h="4905717" w="13558515">
                <a:moveTo>
                  <a:pt x="0" y="0"/>
                </a:moveTo>
                <a:lnTo>
                  <a:pt x="13558515" y="0"/>
                </a:lnTo>
                <a:lnTo>
                  <a:pt x="13558515" y="4905718"/>
                </a:lnTo>
                <a:lnTo>
                  <a:pt x="0" y="4905718"/>
                </a:lnTo>
                <a:lnTo>
                  <a:pt x="0" y="0"/>
                </a:lnTo>
                <a:close/>
              </a:path>
            </a:pathLst>
          </a:custGeom>
          <a:blipFill>
            <a:blip r:embed="rId3">
              <a:alphaModFix amt="60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356681" y="1782284"/>
            <a:ext cx="12266514" cy="6287501"/>
            <a:chOff x="0" y="0"/>
            <a:chExt cx="16355352" cy="8383335"/>
          </a:xfrm>
        </p:grpSpPr>
        <p:sp>
          <p:nvSpPr>
            <p:cNvPr name="TextBox 5" id="5"/>
            <p:cNvSpPr txBox="true"/>
            <p:nvPr/>
          </p:nvSpPr>
          <p:spPr>
            <a:xfrm rot="0">
              <a:off x="0" y="0"/>
              <a:ext cx="16355352" cy="1872729"/>
            </a:xfrm>
            <a:prstGeom prst="rect">
              <a:avLst/>
            </a:prstGeom>
          </p:spPr>
          <p:txBody>
            <a:bodyPr anchor="t" rtlCol="false" tIns="0" lIns="0" bIns="0" rIns="0">
              <a:spAutoFit/>
            </a:bodyPr>
            <a:lstStyle/>
            <a:p>
              <a:pPr algn="l">
                <a:lnSpc>
                  <a:spcPts val="11059"/>
                </a:lnSpc>
              </a:pPr>
              <a:r>
                <a:rPr lang="en-US" sz="9216" b="true">
                  <a:solidFill>
                    <a:srgbClr val="F8F8F8"/>
                  </a:solidFill>
                  <a:latin typeface="Be Vietnam Ultra-Bold"/>
                  <a:ea typeface="Be Vietnam Ultra-Bold"/>
                  <a:cs typeface="Be Vietnam Ultra-Bold"/>
                  <a:sym typeface="Be Vietnam Ultra-Bold"/>
                </a:rPr>
                <a:t>Future Enhancements</a:t>
              </a:r>
              <a:r>
                <a:rPr lang="en-US" sz="9216" b="true">
                  <a:solidFill>
                    <a:srgbClr val="F8F8F8"/>
                  </a:solidFill>
                  <a:latin typeface="Be Vietnam Ultra-Bold"/>
                  <a:ea typeface="Be Vietnam Ultra-Bold"/>
                  <a:cs typeface="Be Vietnam Ultra-Bold"/>
                  <a:sym typeface="Be Vietnam Ultra-Bold"/>
                </a:rPr>
                <a:t> </a:t>
              </a:r>
            </a:p>
          </p:txBody>
        </p:sp>
        <p:sp>
          <p:nvSpPr>
            <p:cNvPr name="TextBox 6" id="6"/>
            <p:cNvSpPr txBox="true"/>
            <p:nvPr/>
          </p:nvSpPr>
          <p:spPr>
            <a:xfrm rot="0">
              <a:off x="0" y="2396309"/>
              <a:ext cx="12868840" cy="5987026"/>
            </a:xfrm>
            <a:prstGeom prst="rect">
              <a:avLst/>
            </a:prstGeom>
          </p:spPr>
          <p:txBody>
            <a:bodyPr anchor="t" rtlCol="false" tIns="0" lIns="0" bIns="0" rIns="0">
              <a:spAutoFit/>
            </a:bodyPr>
            <a:lstStyle/>
            <a:p>
              <a:pPr algn="l" marL="795912" indent="-397956" lvl="1">
                <a:lnSpc>
                  <a:spcPts val="5161"/>
                </a:lnSpc>
                <a:buFont typeface="Arial"/>
                <a:buChar char="•"/>
              </a:pPr>
              <a:r>
                <a:rPr lang="en-US" sz="3686">
                  <a:solidFill>
                    <a:srgbClr val="F8F8F8"/>
                  </a:solidFill>
                  <a:latin typeface="IBM Plex Sans"/>
                  <a:ea typeface="IBM Plex Sans"/>
                  <a:cs typeface="IBM Plex Sans"/>
                  <a:sym typeface="IBM Plex Sans"/>
                </a:rPr>
                <a:t>make more feature like video transcripting and translatation it</a:t>
              </a:r>
            </a:p>
            <a:p>
              <a:pPr algn="l" marL="795912" indent="-397956" lvl="1">
                <a:lnSpc>
                  <a:spcPts val="5161"/>
                </a:lnSpc>
                <a:buFont typeface="Arial"/>
                <a:buChar char="•"/>
              </a:pPr>
              <a:r>
                <a:rPr lang="en-US" sz="3686">
                  <a:solidFill>
                    <a:srgbClr val="F8F8F8"/>
                  </a:solidFill>
                  <a:latin typeface="IBM Plex Sans"/>
                  <a:ea typeface="IBM Plex Sans"/>
                  <a:cs typeface="IBM Plex Sans"/>
                  <a:sym typeface="IBM Plex Sans"/>
                </a:rPr>
                <a:t>make voice response that can convert text to voice</a:t>
              </a:r>
            </a:p>
            <a:p>
              <a:pPr algn="l" marL="795912" indent="-397956" lvl="1">
                <a:lnSpc>
                  <a:spcPts val="5161"/>
                </a:lnSpc>
                <a:buFont typeface="Arial"/>
                <a:buChar char="•"/>
              </a:pPr>
              <a:r>
                <a:rPr lang="en-US" sz="3686">
                  <a:solidFill>
                    <a:srgbClr val="F8F8F8"/>
                  </a:solidFill>
                  <a:latin typeface="IBM Plex Sans"/>
                  <a:ea typeface="IBM Plex Sans"/>
                  <a:cs typeface="IBM Plex Sans"/>
                  <a:sym typeface="IBM Plex Sans"/>
                </a:rPr>
                <a:t>use azure features that more</a:t>
              </a:r>
            </a:p>
            <a:p>
              <a:pPr algn="l" marL="795912" indent="-397956" lvl="1">
                <a:lnSpc>
                  <a:spcPts val="5161"/>
                </a:lnSpc>
                <a:buFont typeface="Arial"/>
                <a:buChar char="•"/>
              </a:pPr>
              <a:r>
                <a:rPr lang="en-US" sz="3686">
                  <a:solidFill>
                    <a:srgbClr val="F8F8F8"/>
                  </a:solidFill>
                  <a:latin typeface="IBM Plex Sans"/>
                  <a:ea typeface="IBM Plex Sans"/>
                  <a:cs typeface="IBM Plex Sans"/>
                  <a:sym typeface="IBM Plex Sans"/>
                </a:rPr>
                <a:t>publish the application on streamlit global</a:t>
              </a:r>
            </a:p>
            <a:p>
              <a:pPr algn="l">
                <a:lnSpc>
                  <a:spcPts val="5161"/>
                </a:lnSpc>
              </a:pPr>
            </a:p>
          </p:txBody>
        </p:sp>
      </p:grpSp>
      <p:grpSp>
        <p:nvGrpSpPr>
          <p:cNvPr name="Group 7" id="7"/>
          <p:cNvGrpSpPr/>
          <p:nvPr/>
        </p:nvGrpSpPr>
        <p:grpSpPr>
          <a:xfrm rot="0">
            <a:off x="14578523" y="8756007"/>
            <a:ext cx="2680777" cy="502293"/>
            <a:chOff x="0" y="0"/>
            <a:chExt cx="3574370" cy="669724"/>
          </a:xfrm>
        </p:grpSpPr>
        <p:sp>
          <p:nvSpPr>
            <p:cNvPr name="Freeform 8" id="8"/>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9" action="ppaction://hlinksldjump"/>
                </a:rPr>
                <a:t>Back to Agenda</a:t>
              </a:r>
            </a:p>
          </p:txBody>
        </p:sp>
      </p:grpSp>
      <p:pic>
        <p:nvPicPr>
          <p:cNvPr name="Picture 11" id="11"/>
          <p:cNvPicPr>
            <a:picLocks noChangeAspect="true"/>
          </p:cNvPicPr>
          <p:nvPr/>
        </p:nvPicPr>
        <p:blipFill>
          <a:blip r:embed="rId10"/>
          <a:srcRect l="0" t="0" r="0" b="0"/>
          <a:stretch>
            <a:fillRect/>
          </a:stretch>
        </p:blipFill>
        <p:spPr>
          <a:xfrm flipH="false" flipV="false" rot="0">
            <a:off x="13379871" y="3035025"/>
            <a:ext cx="3403817" cy="3782019"/>
          </a:xfrm>
          <a:prstGeom prst="rect">
            <a:avLst/>
          </a:prstGeom>
        </p:spPr>
      </p:pic>
      <p:sp>
        <p:nvSpPr>
          <p:cNvPr name="Freeform 12" id="12"/>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1"/>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7713132" y="1586244"/>
            <a:ext cx="10574868" cy="8536803"/>
          </a:xfrm>
          <a:custGeom>
            <a:avLst/>
            <a:gdLst/>
            <a:ahLst/>
            <a:cxnLst/>
            <a:rect r="r" b="b" t="t" l="l"/>
            <a:pathLst>
              <a:path h="8536803" w="10574868">
                <a:moveTo>
                  <a:pt x="0" y="0"/>
                </a:moveTo>
                <a:lnTo>
                  <a:pt x="10574868" y="0"/>
                </a:lnTo>
                <a:lnTo>
                  <a:pt x="10574868" y="8536802"/>
                </a:lnTo>
                <a:lnTo>
                  <a:pt x="0" y="853680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564165" y="3717983"/>
            <a:ext cx="8109327" cy="2722228"/>
            <a:chOff x="0" y="0"/>
            <a:chExt cx="10812436" cy="3629637"/>
          </a:xfrm>
        </p:grpSpPr>
        <p:sp>
          <p:nvSpPr>
            <p:cNvPr name="TextBox 5" id="5"/>
            <p:cNvSpPr txBox="true"/>
            <p:nvPr/>
          </p:nvSpPr>
          <p:spPr>
            <a:xfrm rot="0">
              <a:off x="0" y="0"/>
              <a:ext cx="10812436" cy="1267733"/>
            </a:xfrm>
            <a:prstGeom prst="rect">
              <a:avLst/>
            </a:prstGeom>
          </p:spPr>
          <p:txBody>
            <a:bodyPr anchor="t" rtlCol="false" tIns="0" lIns="0" bIns="0" rIns="0">
              <a:spAutoFit/>
            </a:bodyPr>
            <a:lstStyle/>
            <a:p>
              <a:pPr algn="l">
                <a:lnSpc>
                  <a:spcPts val="7486"/>
                </a:lnSpc>
              </a:pPr>
              <a:r>
                <a:rPr lang="en-US" b="true" sz="6239">
                  <a:solidFill>
                    <a:srgbClr val="F8F8F8"/>
                  </a:solidFill>
                  <a:latin typeface="Be Vietnam Ultra-Bold"/>
                  <a:ea typeface="Be Vietnam Ultra-Bold"/>
                  <a:cs typeface="Be Vietnam Ultra-Bold"/>
                  <a:sym typeface="Be Vietnam Ultra-Bold"/>
                </a:rPr>
                <a:t>Conclusion</a:t>
              </a:r>
            </a:p>
          </p:txBody>
        </p:sp>
        <p:sp>
          <p:nvSpPr>
            <p:cNvPr name="TextBox 6" id="6"/>
            <p:cNvSpPr txBox="true"/>
            <p:nvPr/>
          </p:nvSpPr>
          <p:spPr>
            <a:xfrm rot="0">
              <a:off x="0" y="1759685"/>
              <a:ext cx="10812436" cy="1869951"/>
            </a:xfrm>
            <a:prstGeom prst="rect">
              <a:avLst/>
            </a:prstGeom>
          </p:spPr>
          <p:txBody>
            <a:bodyPr anchor="t" rtlCol="false" tIns="0" lIns="0" bIns="0" rIns="0">
              <a:spAutoFit/>
            </a:bodyPr>
            <a:lstStyle/>
            <a:p>
              <a:pPr algn="l" marL="587767" indent="-293883" lvl="1">
                <a:lnSpc>
                  <a:spcPts val="3811"/>
                </a:lnSpc>
                <a:buFont typeface="Arial"/>
                <a:buChar char="•"/>
              </a:pPr>
              <a:r>
                <a:rPr lang="en-US" sz="2722">
                  <a:solidFill>
                    <a:srgbClr val="F8F8F8"/>
                  </a:solidFill>
                  <a:latin typeface="IBM Plex Sans"/>
                  <a:ea typeface="IBM Plex Sans"/>
                  <a:cs typeface="IBM Plex Sans"/>
                  <a:sym typeface="IBM Plex Sans"/>
                </a:rPr>
                <a:t>Integrated Translation System</a:t>
              </a:r>
            </a:p>
            <a:p>
              <a:pPr algn="l" marL="587767" indent="-293883" lvl="1">
                <a:lnSpc>
                  <a:spcPts val="3811"/>
                </a:lnSpc>
                <a:buFont typeface="Arial"/>
                <a:buChar char="•"/>
              </a:pPr>
              <a:r>
                <a:rPr lang="en-US" sz="2722">
                  <a:solidFill>
                    <a:srgbClr val="F8F8F8"/>
                  </a:solidFill>
                  <a:latin typeface="IBM Plex Sans"/>
                  <a:ea typeface="IBM Plex Sans"/>
                  <a:cs typeface="IBM Plex Sans"/>
                  <a:sym typeface="IBM Plex Sans"/>
                </a:rPr>
                <a:t>Use of Advanced Technology</a:t>
              </a:r>
            </a:p>
            <a:p>
              <a:pPr algn="l" marL="587767" indent="-293883" lvl="1">
                <a:lnSpc>
                  <a:spcPts val="3811"/>
                </a:lnSpc>
                <a:buFont typeface="Arial"/>
                <a:buChar char="•"/>
              </a:pPr>
              <a:r>
                <a:rPr lang="en-US" sz="2722">
                  <a:solidFill>
                    <a:srgbClr val="F8F8F8"/>
                  </a:solidFill>
                  <a:latin typeface="IBM Plex Sans"/>
                  <a:ea typeface="IBM Plex Sans"/>
                  <a:cs typeface="IBM Plex Sans"/>
                  <a:sym typeface="IBM Plex Sans"/>
                </a:rPr>
                <a:t>Real-World Applications</a:t>
              </a:r>
            </a:p>
          </p:txBody>
        </p:sp>
      </p:grpSp>
      <p:sp>
        <p:nvSpPr>
          <p:cNvPr name="Freeform 7" id="7"/>
          <p:cNvSpPr/>
          <p:nvPr/>
        </p:nvSpPr>
        <p:spPr>
          <a:xfrm flipH="false" flipV="false" rot="0">
            <a:off x="882054" y="735408"/>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5"/>
            <a:stretch>
              <a:fillRect l="0" t="0" r="0" b="0"/>
            </a:stretch>
          </a:blipFill>
        </p:spPr>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8010284">
            <a:off x="11274917" y="-2976531"/>
            <a:ext cx="11342890" cy="9156806"/>
          </a:xfrm>
          <a:custGeom>
            <a:avLst/>
            <a:gdLst/>
            <a:ahLst/>
            <a:cxnLst/>
            <a:rect r="r" b="b" t="t" l="l"/>
            <a:pathLst>
              <a:path h="9156806" w="11342890">
                <a:moveTo>
                  <a:pt x="0" y="0"/>
                </a:moveTo>
                <a:lnTo>
                  <a:pt x="11342890" y="0"/>
                </a:lnTo>
                <a:lnTo>
                  <a:pt x="11342890" y="9156806"/>
                </a:lnTo>
                <a:lnTo>
                  <a:pt x="0" y="915680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331285" y="2301233"/>
            <a:ext cx="8769111"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Question &amp; Answer</a:t>
            </a:r>
          </a:p>
        </p:txBody>
      </p:sp>
      <p:sp>
        <p:nvSpPr>
          <p:cNvPr name="TextBox 5" id="5"/>
          <p:cNvSpPr txBox="true"/>
          <p:nvPr/>
        </p:nvSpPr>
        <p:spPr>
          <a:xfrm rot="0">
            <a:off x="1331285" y="3669238"/>
            <a:ext cx="3768920" cy="551144"/>
          </a:xfrm>
          <a:prstGeom prst="rect">
            <a:avLst/>
          </a:prstGeom>
        </p:spPr>
        <p:txBody>
          <a:bodyPr anchor="t" rtlCol="false" tIns="0" lIns="0" bIns="0" rIns="0">
            <a:spAutoFit/>
          </a:bodyPr>
          <a:lstStyle/>
          <a:p>
            <a:pPr algn="l">
              <a:lnSpc>
                <a:spcPts val="4477"/>
              </a:lnSpc>
            </a:pPr>
            <a:r>
              <a:rPr lang="en-US" sz="3197">
                <a:solidFill>
                  <a:srgbClr val="F8F8F8"/>
                </a:solidFill>
                <a:latin typeface="IBM Plex Sans"/>
                <a:ea typeface="IBM Plex Sans"/>
                <a:cs typeface="IBM Plex Sans"/>
                <a:sym typeface="IBM Plex Sans"/>
              </a:rPr>
              <a:t>Any Question !</a:t>
            </a:r>
          </a:p>
        </p:txBody>
      </p:sp>
      <p:sp>
        <p:nvSpPr>
          <p:cNvPr name="Freeform 6" id="6"/>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5"/>
            <a:stretch>
              <a:fillRect l="0" t="0" r="0" b="0"/>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12201076" y="1823704"/>
            <a:ext cx="3731994" cy="3952125"/>
          </a:xfrm>
          <a:custGeom>
            <a:avLst/>
            <a:gdLst/>
            <a:ahLst/>
            <a:cxnLst/>
            <a:rect r="r" b="b" t="t" l="l"/>
            <a:pathLst>
              <a:path h="3952125" w="3731994">
                <a:moveTo>
                  <a:pt x="0" y="0"/>
                </a:moveTo>
                <a:lnTo>
                  <a:pt x="3731994" y="0"/>
                </a:lnTo>
                <a:lnTo>
                  <a:pt x="3731994" y="3952126"/>
                </a:lnTo>
                <a:lnTo>
                  <a:pt x="0" y="3952126"/>
                </a:lnTo>
                <a:lnTo>
                  <a:pt x="0" y="0"/>
                </a:lnTo>
                <a:close/>
              </a:path>
            </a:pathLst>
          </a:custGeom>
          <a:blipFill>
            <a:blip r:embed="rId3"/>
            <a:stretch>
              <a:fillRect l="0" t="0" r="-101402" b="0"/>
            </a:stretch>
          </a:blipFill>
        </p:spPr>
      </p:sp>
      <p:sp>
        <p:nvSpPr>
          <p:cNvPr name="TextBox 4" id="4"/>
          <p:cNvSpPr txBox="true"/>
          <p:nvPr/>
        </p:nvSpPr>
        <p:spPr>
          <a:xfrm rot="0">
            <a:off x="1884136" y="1762742"/>
            <a:ext cx="8769111"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Try it !</a:t>
            </a:r>
          </a:p>
        </p:txBody>
      </p:sp>
      <p:sp>
        <p:nvSpPr>
          <p:cNvPr name="TextBox 5" id="5"/>
          <p:cNvSpPr txBox="true"/>
          <p:nvPr/>
        </p:nvSpPr>
        <p:spPr>
          <a:xfrm rot="-313632">
            <a:off x="487136" y="6111056"/>
            <a:ext cx="7616029" cy="2061031"/>
          </a:xfrm>
          <a:prstGeom prst="rect">
            <a:avLst/>
          </a:prstGeom>
        </p:spPr>
        <p:txBody>
          <a:bodyPr anchor="t" rtlCol="false" tIns="0" lIns="0" bIns="0" rIns="0">
            <a:spAutoFit/>
          </a:bodyPr>
          <a:lstStyle/>
          <a:p>
            <a:pPr algn="ctr">
              <a:lnSpc>
                <a:spcPts val="16044"/>
              </a:lnSpc>
            </a:pPr>
            <a:r>
              <a:rPr lang="en-US" sz="13951">
                <a:solidFill>
                  <a:srgbClr val="FFFFFF"/>
                </a:solidFill>
                <a:latin typeface="Nickainley"/>
                <a:ea typeface="Nickainley"/>
                <a:cs typeface="Nickainley"/>
                <a:sym typeface="Nickainley"/>
              </a:rPr>
              <a:t>scan it!</a:t>
            </a:r>
          </a:p>
        </p:txBody>
      </p:sp>
      <p:sp>
        <p:nvSpPr>
          <p:cNvPr name="TextBox 6" id="6"/>
          <p:cNvSpPr txBox="true"/>
          <p:nvPr/>
        </p:nvSpPr>
        <p:spPr>
          <a:xfrm rot="0">
            <a:off x="1919665" y="3227502"/>
            <a:ext cx="802719" cy="737697"/>
          </a:xfrm>
          <a:prstGeom prst="rect">
            <a:avLst/>
          </a:prstGeom>
        </p:spPr>
        <p:txBody>
          <a:bodyPr anchor="t" rtlCol="false" tIns="0" lIns="0" bIns="0" rIns="0">
            <a:spAutoFit/>
          </a:bodyPr>
          <a:lstStyle/>
          <a:p>
            <a:pPr algn="ctr">
              <a:lnSpc>
                <a:spcPts val="6064"/>
              </a:lnSpc>
            </a:pPr>
            <a:r>
              <a:rPr lang="en-US" sz="4331" b="true">
                <a:solidFill>
                  <a:srgbClr val="FFFFFF"/>
                </a:solidFill>
                <a:latin typeface="Canva Sans Bold"/>
                <a:ea typeface="Canva Sans Bold"/>
                <a:cs typeface="Canva Sans Bold"/>
                <a:sym typeface="Canva Sans Bold"/>
              </a:rPr>
              <a:t>by </a:t>
            </a:r>
          </a:p>
        </p:txBody>
      </p:sp>
      <p:sp>
        <p:nvSpPr>
          <p:cNvPr name="TextBox 7" id="7"/>
          <p:cNvSpPr txBox="true"/>
          <p:nvPr/>
        </p:nvSpPr>
        <p:spPr>
          <a:xfrm rot="0">
            <a:off x="2032655" y="6003159"/>
            <a:ext cx="576739" cy="737697"/>
          </a:xfrm>
          <a:prstGeom prst="rect">
            <a:avLst/>
          </a:prstGeom>
        </p:spPr>
        <p:txBody>
          <a:bodyPr anchor="t" rtlCol="false" tIns="0" lIns="0" bIns="0" rIns="0">
            <a:spAutoFit/>
          </a:bodyPr>
          <a:lstStyle/>
          <a:p>
            <a:pPr algn="ctr">
              <a:lnSpc>
                <a:spcPts val="6064"/>
              </a:lnSpc>
            </a:pPr>
            <a:r>
              <a:rPr lang="en-US" sz="4331" b="true">
                <a:solidFill>
                  <a:srgbClr val="FFFFFF"/>
                </a:solidFill>
                <a:latin typeface="Canva Sans Bold"/>
                <a:ea typeface="Canva Sans Bold"/>
                <a:cs typeface="Canva Sans Bold"/>
                <a:sym typeface="Canva Sans Bold"/>
              </a:rPr>
              <a:t>or</a:t>
            </a:r>
          </a:p>
        </p:txBody>
      </p:sp>
      <p:sp>
        <p:nvSpPr>
          <p:cNvPr name="TextBox 8" id="8"/>
          <p:cNvSpPr txBox="true"/>
          <p:nvPr/>
        </p:nvSpPr>
        <p:spPr>
          <a:xfrm rot="0">
            <a:off x="2722385" y="3306920"/>
            <a:ext cx="2047948" cy="1630247"/>
          </a:xfrm>
          <a:prstGeom prst="rect">
            <a:avLst/>
          </a:prstGeom>
        </p:spPr>
        <p:txBody>
          <a:bodyPr anchor="t" rtlCol="false" tIns="0" lIns="0" bIns="0" rIns="0">
            <a:spAutoFit/>
          </a:bodyPr>
          <a:lstStyle/>
          <a:p>
            <a:pPr algn="ctr">
              <a:lnSpc>
                <a:spcPts val="13428"/>
              </a:lnSpc>
            </a:pPr>
            <a:r>
              <a:rPr lang="en-US" sz="9591" u="sng">
                <a:solidFill>
                  <a:srgbClr val="FFFFFF"/>
                </a:solidFill>
                <a:latin typeface="Canva Sans"/>
                <a:ea typeface="Canva Sans"/>
                <a:cs typeface="Canva Sans"/>
                <a:sym typeface="Canva Sans"/>
                <a:hlinkClick r:id="rId4" tooltip="https://translation-chat-bot-6qduzterhikregehvvg7g3.streamlit.app"/>
              </a:rPr>
              <a:t>link</a:t>
            </a:r>
          </a:p>
        </p:txBody>
      </p:sp>
      <p:sp>
        <p:nvSpPr>
          <p:cNvPr name="TextBox 9" id="9"/>
          <p:cNvSpPr txBox="true"/>
          <p:nvPr/>
        </p:nvSpPr>
        <p:spPr>
          <a:xfrm rot="0">
            <a:off x="8630834" y="3101025"/>
            <a:ext cx="10567945" cy="2403965"/>
          </a:xfrm>
          <a:prstGeom prst="rect">
            <a:avLst/>
          </a:prstGeom>
        </p:spPr>
        <p:txBody>
          <a:bodyPr anchor="t" rtlCol="false" tIns="0" lIns="0" bIns="0" rIns="0">
            <a:spAutoFit/>
          </a:bodyPr>
          <a:lstStyle/>
          <a:p>
            <a:pPr algn="ctr">
              <a:lnSpc>
                <a:spcPts val="15161"/>
              </a:lnSpc>
            </a:pPr>
            <a:r>
              <a:rPr lang="en-US" b="true" sz="16846" spc="-336">
                <a:solidFill>
                  <a:srgbClr val="640354"/>
                </a:solidFill>
                <a:latin typeface="ITC Benguiat Bold"/>
                <a:ea typeface="ITC Benguiat Bold"/>
                <a:cs typeface="ITC Benguiat Bold"/>
                <a:sym typeface="ITC Benguiat Bold"/>
              </a:rPr>
              <a:t>SOON</a:t>
            </a:r>
          </a:p>
        </p:txBody>
      </p:sp>
      <p:sp>
        <p:nvSpPr>
          <p:cNvPr name="Freeform 10" id="10"/>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5"/>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5545890" y="2600969"/>
            <a:ext cx="1004586" cy="1004586"/>
          </a:xfrm>
          <a:custGeom>
            <a:avLst/>
            <a:gdLst/>
            <a:ahLst/>
            <a:cxnLst/>
            <a:rect r="r" b="b" t="t" l="l"/>
            <a:pathLst>
              <a:path h="1004586" w="1004586">
                <a:moveTo>
                  <a:pt x="0" y="0"/>
                </a:moveTo>
                <a:lnTo>
                  <a:pt x="1004585" y="0"/>
                </a:lnTo>
                <a:lnTo>
                  <a:pt x="1004585" y="1004586"/>
                </a:lnTo>
                <a:lnTo>
                  <a:pt x="0" y="10045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5649065" y="2704144"/>
            <a:ext cx="798234" cy="79823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9</a:t>
              </a:r>
            </a:p>
          </p:txBody>
        </p:sp>
      </p:grpSp>
      <p:sp>
        <p:nvSpPr>
          <p:cNvPr name="Freeform 6" id="6"/>
          <p:cNvSpPr/>
          <p:nvPr/>
        </p:nvSpPr>
        <p:spPr>
          <a:xfrm flipH="false" flipV="false" rot="0">
            <a:off x="5545890" y="4166238"/>
            <a:ext cx="1004586" cy="1004586"/>
          </a:xfrm>
          <a:custGeom>
            <a:avLst/>
            <a:gdLst/>
            <a:ahLst/>
            <a:cxnLst/>
            <a:rect r="r" b="b" t="t" l="l"/>
            <a:pathLst>
              <a:path h="1004586" w="1004586">
                <a:moveTo>
                  <a:pt x="0" y="0"/>
                </a:moveTo>
                <a:lnTo>
                  <a:pt x="1004585" y="0"/>
                </a:lnTo>
                <a:lnTo>
                  <a:pt x="1004585" y="1004585"/>
                </a:lnTo>
                <a:lnTo>
                  <a:pt x="0" y="10045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5649065" y="4269413"/>
            <a:ext cx="798234" cy="79823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10</a:t>
              </a:r>
            </a:p>
          </p:txBody>
        </p:sp>
      </p:grpSp>
      <p:sp>
        <p:nvSpPr>
          <p:cNvPr name="Freeform 10" id="10"/>
          <p:cNvSpPr/>
          <p:nvPr/>
        </p:nvSpPr>
        <p:spPr>
          <a:xfrm flipH="false" flipV="false" rot="0">
            <a:off x="5545890" y="5731507"/>
            <a:ext cx="1004586" cy="1004586"/>
          </a:xfrm>
          <a:custGeom>
            <a:avLst/>
            <a:gdLst/>
            <a:ahLst/>
            <a:cxnLst/>
            <a:rect r="r" b="b" t="t" l="l"/>
            <a:pathLst>
              <a:path h="1004586" w="1004586">
                <a:moveTo>
                  <a:pt x="0" y="0"/>
                </a:moveTo>
                <a:lnTo>
                  <a:pt x="1004585" y="0"/>
                </a:lnTo>
                <a:lnTo>
                  <a:pt x="1004585" y="1004585"/>
                </a:lnTo>
                <a:lnTo>
                  <a:pt x="0" y="10045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1" id="11"/>
          <p:cNvGrpSpPr/>
          <p:nvPr/>
        </p:nvGrpSpPr>
        <p:grpSpPr>
          <a:xfrm rot="0">
            <a:off x="5649065" y="5834682"/>
            <a:ext cx="798234" cy="79823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11</a:t>
              </a:r>
            </a:p>
          </p:txBody>
        </p:sp>
      </p:grpSp>
      <p:sp>
        <p:nvSpPr>
          <p:cNvPr name="Freeform 14" id="14"/>
          <p:cNvSpPr/>
          <p:nvPr/>
        </p:nvSpPr>
        <p:spPr>
          <a:xfrm flipH="false" flipV="false" rot="0">
            <a:off x="5545890" y="7296775"/>
            <a:ext cx="1004586" cy="1004586"/>
          </a:xfrm>
          <a:custGeom>
            <a:avLst/>
            <a:gdLst/>
            <a:ahLst/>
            <a:cxnLst/>
            <a:rect r="r" b="b" t="t" l="l"/>
            <a:pathLst>
              <a:path h="1004586" w="1004586">
                <a:moveTo>
                  <a:pt x="0" y="0"/>
                </a:moveTo>
                <a:lnTo>
                  <a:pt x="1004585" y="0"/>
                </a:lnTo>
                <a:lnTo>
                  <a:pt x="1004585" y="1004586"/>
                </a:lnTo>
                <a:lnTo>
                  <a:pt x="0" y="10045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5" id="15"/>
          <p:cNvGrpSpPr/>
          <p:nvPr/>
        </p:nvGrpSpPr>
        <p:grpSpPr>
          <a:xfrm rot="0">
            <a:off x="5649065" y="7399951"/>
            <a:ext cx="798234" cy="798234"/>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17" id="17"/>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12</a:t>
              </a:r>
            </a:p>
          </p:txBody>
        </p:sp>
      </p:grpSp>
      <p:sp>
        <p:nvSpPr>
          <p:cNvPr name="TextBox 18" id="18"/>
          <p:cNvSpPr txBox="true"/>
          <p:nvPr/>
        </p:nvSpPr>
        <p:spPr>
          <a:xfrm rot="0">
            <a:off x="1028700" y="3323125"/>
            <a:ext cx="3732142" cy="1076292"/>
          </a:xfrm>
          <a:prstGeom prst="rect">
            <a:avLst/>
          </a:prstGeom>
        </p:spPr>
        <p:txBody>
          <a:bodyPr anchor="t" rtlCol="false" tIns="0" lIns="0" bIns="0" rIns="0">
            <a:spAutoFit/>
          </a:bodyPr>
          <a:lstStyle/>
          <a:p>
            <a:pPr algn="l">
              <a:lnSpc>
                <a:spcPts val="8400"/>
              </a:lnSpc>
            </a:pPr>
            <a:r>
              <a:rPr lang="en-US" b="true" sz="7000">
                <a:solidFill>
                  <a:srgbClr val="01003B"/>
                </a:solidFill>
                <a:latin typeface="Be Vietnam Ultra-Bold"/>
                <a:ea typeface="Be Vietnam Ultra-Bold"/>
                <a:cs typeface="Be Vietnam Ultra-Bold"/>
                <a:sym typeface="Be Vietnam Ultra-Bold"/>
              </a:rPr>
              <a:t>Agenda</a:t>
            </a:r>
          </a:p>
        </p:txBody>
      </p:sp>
      <p:sp>
        <p:nvSpPr>
          <p:cNvPr name="TextBox 19" id="19"/>
          <p:cNvSpPr txBox="true"/>
          <p:nvPr/>
        </p:nvSpPr>
        <p:spPr>
          <a:xfrm rot="0">
            <a:off x="7094763" y="2860057"/>
            <a:ext cx="3562353" cy="4057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rPr>
              <a:t>RESULTS</a:t>
            </a:r>
          </a:p>
        </p:txBody>
      </p:sp>
      <p:sp>
        <p:nvSpPr>
          <p:cNvPr name="TextBox 20" id="20"/>
          <p:cNvSpPr txBox="true"/>
          <p:nvPr/>
        </p:nvSpPr>
        <p:spPr>
          <a:xfrm rot="0">
            <a:off x="7094763" y="4425326"/>
            <a:ext cx="3562353" cy="4057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rPr>
              <a:t>CHALLENGES</a:t>
            </a:r>
          </a:p>
        </p:txBody>
      </p:sp>
      <p:sp>
        <p:nvSpPr>
          <p:cNvPr name="TextBox 21" id="21"/>
          <p:cNvSpPr txBox="true"/>
          <p:nvPr/>
        </p:nvSpPr>
        <p:spPr>
          <a:xfrm rot="0">
            <a:off x="7094763" y="5781044"/>
            <a:ext cx="3562353" cy="8248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rPr>
              <a:t>FUTURE ENHANCEMENTS </a:t>
            </a:r>
          </a:p>
        </p:txBody>
      </p:sp>
      <p:sp>
        <p:nvSpPr>
          <p:cNvPr name="TextBox 22" id="22"/>
          <p:cNvSpPr txBox="true"/>
          <p:nvPr/>
        </p:nvSpPr>
        <p:spPr>
          <a:xfrm rot="0">
            <a:off x="7094763" y="7555863"/>
            <a:ext cx="3562353" cy="405765"/>
          </a:xfrm>
          <a:prstGeom prst="rect">
            <a:avLst/>
          </a:prstGeom>
        </p:spPr>
        <p:txBody>
          <a:bodyPr anchor="t" rtlCol="false" tIns="0" lIns="0" bIns="0" rIns="0">
            <a:spAutoFit/>
          </a:bodyPr>
          <a:lstStyle/>
          <a:p>
            <a:pPr algn="l">
              <a:lnSpc>
                <a:spcPts val="3359"/>
              </a:lnSpc>
            </a:pPr>
            <a:r>
              <a:rPr lang="en-US" sz="2400" u="none">
                <a:solidFill>
                  <a:srgbClr val="01003B"/>
                </a:solidFill>
                <a:latin typeface="IBM Plex Sans"/>
                <a:ea typeface="IBM Plex Sans"/>
                <a:cs typeface="IBM Plex Sans"/>
                <a:sym typeface="IBM Plex Sans"/>
              </a:rPr>
              <a:t>CONCLUSION</a:t>
            </a:r>
          </a:p>
        </p:txBody>
      </p:sp>
      <p:sp>
        <p:nvSpPr>
          <p:cNvPr name="Freeform 23" id="23"/>
          <p:cNvSpPr/>
          <p:nvPr/>
        </p:nvSpPr>
        <p:spPr>
          <a:xfrm flipH="false" flipV="false" rot="0">
            <a:off x="11511167" y="4122447"/>
            <a:ext cx="1004586" cy="1004586"/>
          </a:xfrm>
          <a:custGeom>
            <a:avLst/>
            <a:gdLst/>
            <a:ahLst/>
            <a:cxnLst/>
            <a:rect r="r" b="b" t="t" l="l"/>
            <a:pathLst>
              <a:path h="1004586" w="1004586">
                <a:moveTo>
                  <a:pt x="0" y="0"/>
                </a:moveTo>
                <a:lnTo>
                  <a:pt x="1004586" y="0"/>
                </a:lnTo>
                <a:lnTo>
                  <a:pt x="1004586" y="1004585"/>
                </a:lnTo>
                <a:lnTo>
                  <a:pt x="0" y="10045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4" id="24"/>
          <p:cNvGrpSpPr/>
          <p:nvPr/>
        </p:nvGrpSpPr>
        <p:grpSpPr>
          <a:xfrm rot="0">
            <a:off x="11614343" y="4225622"/>
            <a:ext cx="798234" cy="798234"/>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26" id="26"/>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13</a:t>
              </a:r>
            </a:p>
          </p:txBody>
        </p:sp>
      </p:grpSp>
      <p:sp>
        <p:nvSpPr>
          <p:cNvPr name="TextBox 27" id="27"/>
          <p:cNvSpPr txBox="true"/>
          <p:nvPr/>
        </p:nvSpPr>
        <p:spPr>
          <a:xfrm rot="0">
            <a:off x="13060040" y="4381534"/>
            <a:ext cx="4097684" cy="405765"/>
          </a:xfrm>
          <a:prstGeom prst="rect">
            <a:avLst/>
          </a:prstGeom>
        </p:spPr>
        <p:txBody>
          <a:bodyPr anchor="t" rtlCol="false" tIns="0" lIns="0" bIns="0" rIns="0">
            <a:spAutoFit/>
          </a:bodyPr>
          <a:lstStyle/>
          <a:p>
            <a:pPr algn="l">
              <a:lnSpc>
                <a:spcPts val="3359"/>
              </a:lnSpc>
            </a:pPr>
            <a:r>
              <a:rPr lang="en-US" sz="2400" u="none">
                <a:solidFill>
                  <a:srgbClr val="01003B"/>
                </a:solidFill>
                <a:latin typeface="IBM Plex Sans"/>
                <a:ea typeface="IBM Plex Sans"/>
                <a:cs typeface="IBM Plex Sans"/>
                <a:sym typeface="IBM Plex Sans"/>
              </a:rPr>
              <a:t>QUESTIONS</a:t>
            </a:r>
          </a:p>
        </p:txBody>
      </p:sp>
      <p:sp>
        <p:nvSpPr>
          <p:cNvPr name="Freeform 28" id="28"/>
          <p:cNvSpPr/>
          <p:nvPr/>
        </p:nvSpPr>
        <p:spPr>
          <a:xfrm flipH="false" flipV="false" rot="0">
            <a:off x="11542941" y="5731507"/>
            <a:ext cx="1004586" cy="1004586"/>
          </a:xfrm>
          <a:custGeom>
            <a:avLst/>
            <a:gdLst/>
            <a:ahLst/>
            <a:cxnLst/>
            <a:rect r="r" b="b" t="t" l="l"/>
            <a:pathLst>
              <a:path h="1004586" w="1004586">
                <a:moveTo>
                  <a:pt x="0" y="0"/>
                </a:moveTo>
                <a:lnTo>
                  <a:pt x="1004586" y="0"/>
                </a:lnTo>
                <a:lnTo>
                  <a:pt x="1004586" y="1004585"/>
                </a:lnTo>
                <a:lnTo>
                  <a:pt x="0" y="10045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9" id="29"/>
          <p:cNvGrpSpPr/>
          <p:nvPr/>
        </p:nvGrpSpPr>
        <p:grpSpPr>
          <a:xfrm rot="0">
            <a:off x="11646117" y="5834682"/>
            <a:ext cx="798234" cy="798234"/>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name="TextBox 31" id="31"/>
            <p:cNvSpPr txBox="true"/>
            <p:nvPr/>
          </p:nvSpPr>
          <p:spPr>
            <a:xfrm>
              <a:off x="76200" y="28575"/>
              <a:ext cx="660400" cy="708025"/>
            </a:xfrm>
            <a:prstGeom prst="rect">
              <a:avLst/>
            </a:prstGeom>
          </p:spPr>
          <p:txBody>
            <a:bodyPr anchor="ctr" rtlCol="false" tIns="50800" lIns="50800" bIns="50800" rIns="50800"/>
            <a:lstStyle/>
            <a:p>
              <a:pPr algn="ctr">
                <a:lnSpc>
                  <a:spcPts val="3639"/>
                </a:lnSpc>
              </a:pPr>
              <a:r>
                <a:rPr lang="en-US" b="true" sz="2599">
                  <a:solidFill>
                    <a:srgbClr val="01003B"/>
                  </a:solidFill>
                  <a:latin typeface="IBM Plex Sans Bold"/>
                  <a:ea typeface="IBM Plex Sans Bold"/>
                  <a:cs typeface="IBM Plex Sans Bold"/>
                  <a:sym typeface="IBM Plex Sans Bold"/>
                </a:rPr>
                <a:t>14</a:t>
              </a:r>
            </a:p>
          </p:txBody>
        </p:sp>
      </p:grpSp>
      <p:sp>
        <p:nvSpPr>
          <p:cNvPr name="TextBox 32" id="32"/>
          <p:cNvSpPr txBox="true"/>
          <p:nvPr/>
        </p:nvSpPr>
        <p:spPr>
          <a:xfrm rot="0">
            <a:off x="13091814" y="5990594"/>
            <a:ext cx="4097684" cy="405765"/>
          </a:xfrm>
          <a:prstGeom prst="rect">
            <a:avLst/>
          </a:prstGeom>
        </p:spPr>
        <p:txBody>
          <a:bodyPr anchor="t" rtlCol="false" tIns="0" lIns="0" bIns="0" rIns="0">
            <a:spAutoFit/>
          </a:bodyPr>
          <a:lstStyle/>
          <a:p>
            <a:pPr algn="l">
              <a:lnSpc>
                <a:spcPts val="3359"/>
              </a:lnSpc>
            </a:pPr>
            <a:r>
              <a:rPr lang="en-US" sz="2400" u="sng">
                <a:solidFill>
                  <a:srgbClr val="01003B"/>
                </a:solidFill>
                <a:latin typeface="IBM Plex Sans"/>
                <a:ea typeface="IBM Plex Sans"/>
                <a:cs typeface="IBM Plex Sans"/>
                <a:sym typeface="IBM Plex Sans"/>
              </a:rPr>
              <a:t>TRY IT </a:t>
            </a:r>
          </a:p>
        </p:txBody>
      </p:sp>
      <p:sp>
        <p:nvSpPr>
          <p:cNvPr name="Freeform 33" id="33"/>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4"/>
            <a:stretch>
              <a:fillRect l="0" t="0" r="0" b="0"/>
            </a:stretch>
          </a:blipFill>
        </p:spPr>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8010284">
            <a:off x="11587855" y="-2741130"/>
            <a:ext cx="11342890" cy="9156806"/>
          </a:xfrm>
          <a:custGeom>
            <a:avLst/>
            <a:gdLst/>
            <a:ahLst/>
            <a:cxnLst/>
            <a:rect r="r" b="b" t="t" l="l"/>
            <a:pathLst>
              <a:path h="9156806" w="11342890">
                <a:moveTo>
                  <a:pt x="0" y="0"/>
                </a:moveTo>
                <a:lnTo>
                  <a:pt x="11342890" y="0"/>
                </a:lnTo>
                <a:lnTo>
                  <a:pt x="11342890" y="9156805"/>
                </a:lnTo>
                <a:lnTo>
                  <a:pt x="0" y="91568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pic>
        <p:nvPicPr>
          <p:cNvPr name="Picture 4" id="4"/>
          <p:cNvPicPr>
            <a:picLocks noChangeAspect="true"/>
          </p:cNvPicPr>
          <p:nvPr/>
        </p:nvPicPr>
        <p:blipFill>
          <a:blip r:embed="rId5"/>
          <a:srcRect l="0" t="0" r="0" b="0"/>
          <a:stretch>
            <a:fillRect/>
          </a:stretch>
        </p:blipFill>
        <p:spPr>
          <a:xfrm flipH="false" flipV="false" rot="0">
            <a:off x="8710214" y="3377558"/>
            <a:ext cx="7834084" cy="6188926"/>
          </a:xfrm>
          <a:prstGeom prst="rect">
            <a:avLst/>
          </a:prstGeom>
        </p:spPr>
      </p:pic>
      <p:sp>
        <p:nvSpPr>
          <p:cNvPr name="TextBox 5" id="5"/>
          <p:cNvSpPr txBox="true"/>
          <p:nvPr/>
        </p:nvSpPr>
        <p:spPr>
          <a:xfrm rot="0">
            <a:off x="675471" y="1563111"/>
            <a:ext cx="9233646"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Thanks for your time</a:t>
            </a:r>
          </a:p>
        </p:txBody>
      </p:sp>
      <p:sp>
        <p:nvSpPr>
          <p:cNvPr name="TextBox 6" id="6"/>
          <p:cNvSpPr txBox="true"/>
          <p:nvPr/>
        </p:nvSpPr>
        <p:spPr>
          <a:xfrm rot="0">
            <a:off x="1028700" y="2837541"/>
            <a:ext cx="3299898" cy="481330"/>
          </a:xfrm>
          <a:prstGeom prst="rect">
            <a:avLst/>
          </a:prstGeom>
        </p:spPr>
        <p:txBody>
          <a:bodyPr anchor="t" rtlCol="false" tIns="0" lIns="0" bIns="0" rIns="0">
            <a:spAutoFit/>
          </a:bodyPr>
          <a:lstStyle/>
          <a:p>
            <a:pPr algn="l">
              <a:lnSpc>
                <a:spcPts val="3920"/>
              </a:lnSpc>
            </a:pPr>
            <a:r>
              <a:rPr lang="en-US" sz="2800">
                <a:solidFill>
                  <a:srgbClr val="F8F8F8"/>
                </a:solidFill>
                <a:latin typeface="IBM Plex Sans"/>
                <a:ea typeface="IBM Plex Sans"/>
                <a:cs typeface="IBM Plex Sans"/>
                <a:sym typeface="IBM Plex Sans"/>
              </a:rPr>
              <a:t>need your Feedback</a:t>
            </a:r>
          </a:p>
        </p:txBody>
      </p:sp>
      <p:sp>
        <p:nvSpPr>
          <p:cNvPr name="TextBox 7" id="7"/>
          <p:cNvSpPr txBox="true"/>
          <p:nvPr/>
        </p:nvSpPr>
        <p:spPr>
          <a:xfrm rot="0">
            <a:off x="863792" y="4009648"/>
            <a:ext cx="4573310" cy="2462373"/>
          </a:xfrm>
          <a:prstGeom prst="rect">
            <a:avLst/>
          </a:prstGeom>
        </p:spPr>
        <p:txBody>
          <a:bodyPr anchor="t" rtlCol="false" tIns="0" lIns="0" bIns="0" rIns="0">
            <a:spAutoFit/>
          </a:bodyPr>
          <a:lstStyle/>
          <a:p>
            <a:pPr algn="l">
              <a:lnSpc>
                <a:spcPts val="3928"/>
              </a:lnSpc>
              <a:spcBef>
                <a:spcPct val="0"/>
              </a:spcBef>
            </a:pPr>
            <a:r>
              <a:rPr lang="en-US" sz="2806">
                <a:solidFill>
                  <a:srgbClr val="F8F8F8"/>
                </a:solidFill>
                <a:latin typeface="IBM Plex Sans"/>
                <a:ea typeface="IBM Plex Sans"/>
                <a:cs typeface="IBM Plex Sans"/>
                <a:sym typeface="IBM Plex Sans"/>
              </a:rPr>
              <a:t>Nassar Khaled Mahmoud</a:t>
            </a:r>
          </a:p>
          <a:p>
            <a:pPr algn="l">
              <a:lnSpc>
                <a:spcPts val="3928"/>
              </a:lnSpc>
              <a:spcBef>
                <a:spcPct val="0"/>
              </a:spcBef>
            </a:pPr>
            <a:r>
              <a:rPr lang="en-US" sz="2806">
                <a:solidFill>
                  <a:srgbClr val="F8F8F8"/>
                </a:solidFill>
                <a:latin typeface="IBM Plex Sans"/>
                <a:ea typeface="IBM Plex Sans"/>
                <a:cs typeface="IBM Plex Sans"/>
                <a:sym typeface="IBM Plex Sans"/>
              </a:rPr>
              <a:t>Abdelrahman Moustafa Attia</a:t>
            </a:r>
          </a:p>
          <a:p>
            <a:pPr algn="l">
              <a:lnSpc>
                <a:spcPts val="3928"/>
              </a:lnSpc>
              <a:spcBef>
                <a:spcPct val="0"/>
              </a:spcBef>
            </a:pPr>
            <a:r>
              <a:rPr lang="en-US" sz="2806">
                <a:solidFill>
                  <a:srgbClr val="F8F8F8"/>
                </a:solidFill>
                <a:latin typeface="IBM Plex Sans"/>
                <a:ea typeface="IBM Plex Sans"/>
                <a:cs typeface="IBM Plex Sans"/>
                <a:sym typeface="IBM Plex Sans"/>
              </a:rPr>
              <a:t>Omar Medhat Mohamed</a:t>
            </a:r>
          </a:p>
          <a:p>
            <a:pPr algn="l">
              <a:lnSpc>
                <a:spcPts val="3928"/>
              </a:lnSpc>
              <a:spcBef>
                <a:spcPct val="0"/>
              </a:spcBef>
            </a:pPr>
            <a:r>
              <a:rPr lang="en-US" sz="2806">
                <a:solidFill>
                  <a:srgbClr val="F8F8F8"/>
                </a:solidFill>
                <a:latin typeface="IBM Plex Sans"/>
                <a:ea typeface="IBM Plex Sans"/>
                <a:cs typeface="IBM Plex Sans"/>
                <a:sym typeface="IBM Plex Sans"/>
              </a:rPr>
              <a:t>Habeba Mostafa Desoky </a:t>
            </a:r>
          </a:p>
          <a:p>
            <a:pPr algn="l">
              <a:lnSpc>
                <a:spcPts val="3928"/>
              </a:lnSpc>
              <a:spcBef>
                <a:spcPct val="0"/>
              </a:spcBef>
            </a:pPr>
            <a:r>
              <a:rPr lang="en-US" sz="2806">
                <a:solidFill>
                  <a:srgbClr val="F8F8F8"/>
                </a:solidFill>
                <a:latin typeface="IBM Plex Sans"/>
                <a:ea typeface="IBM Plex Sans"/>
                <a:cs typeface="IBM Plex Sans"/>
                <a:sym typeface="IBM Plex Sans"/>
              </a:rPr>
              <a:t>Carol Maged Victor</a:t>
            </a:r>
          </a:p>
        </p:txBody>
      </p:sp>
      <p:sp>
        <p:nvSpPr>
          <p:cNvPr name="Freeform 8" id="8"/>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6"/>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466189" y="1528403"/>
            <a:ext cx="10148426" cy="10148426"/>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blipFill>
              <a:blip r:embed="rId2"/>
              <a:stretch>
                <a:fillRect l="-30604" t="0" r="-19489" b="0"/>
              </a:stretch>
            </a:blipFill>
          </p:spPr>
        </p:sp>
      </p:grpSp>
      <p:grpSp>
        <p:nvGrpSpPr>
          <p:cNvPr name="Group 4" id="4"/>
          <p:cNvGrpSpPr/>
          <p:nvPr/>
        </p:nvGrpSpPr>
        <p:grpSpPr>
          <a:xfrm rot="0">
            <a:off x="9893541" y="2326156"/>
            <a:ext cx="7365759" cy="6669254"/>
            <a:chOff x="0" y="0"/>
            <a:chExt cx="9821012" cy="8892338"/>
          </a:xfrm>
        </p:grpSpPr>
        <p:sp>
          <p:nvSpPr>
            <p:cNvPr name="TextBox 5" id="5"/>
            <p:cNvSpPr txBox="true"/>
            <p:nvPr/>
          </p:nvSpPr>
          <p:spPr>
            <a:xfrm rot="0">
              <a:off x="0" y="-9525"/>
              <a:ext cx="9821012" cy="1431925"/>
            </a:xfrm>
            <a:prstGeom prst="rect">
              <a:avLst/>
            </a:prstGeom>
          </p:spPr>
          <p:txBody>
            <a:bodyPr anchor="t" rtlCol="false" tIns="0" lIns="0" bIns="0" rIns="0">
              <a:spAutoFit/>
            </a:bodyPr>
            <a:lstStyle/>
            <a:p>
              <a:pPr algn="l">
                <a:lnSpc>
                  <a:spcPts val="8400"/>
                </a:lnSpc>
              </a:pPr>
              <a:r>
                <a:rPr lang="en-US" sz="7000" b="true">
                  <a:solidFill>
                    <a:srgbClr val="01003B"/>
                  </a:solidFill>
                  <a:latin typeface="Be Vietnam Ultra-Bold"/>
                  <a:ea typeface="Be Vietnam Ultra-Bold"/>
                  <a:cs typeface="Be Vietnam Ultra-Bold"/>
                  <a:sym typeface="Be Vietnam Ultra-Bold"/>
                </a:rPr>
                <a:t>Introduction</a:t>
              </a:r>
            </a:p>
          </p:txBody>
        </p:sp>
        <p:sp>
          <p:nvSpPr>
            <p:cNvPr name="TextBox 6" id="6"/>
            <p:cNvSpPr txBox="true"/>
            <p:nvPr/>
          </p:nvSpPr>
          <p:spPr>
            <a:xfrm rot="0">
              <a:off x="0" y="2326015"/>
              <a:ext cx="8028915" cy="6566323"/>
            </a:xfrm>
            <a:prstGeom prst="rect">
              <a:avLst/>
            </a:prstGeom>
          </p:spPr>
          <p:txBody>
            <a:bodyPr anchor="t" rtlCol="false" tIns="0" lIns="0" bIns="0" rIns="0">
              <a:spAutoFit/>
            </a:bodyPr>
            <a:lstStyle/>
            <a:p>
              <a:pPr algn="l" marL="604521" indent="-302261" lvl="1">
                <a:lnSpc>
                  <a:spcPts val="3920"/>
                </a:lnSpc>
                <a:buFont typeface="Arial"/>
                <a:buChar char="•"/>
              </a:pPr>
              <a:r>
                <a:rPr lang="en-US" sz="2800">
                  <a:solidFill>
                    <a:srgbClr val="01003B"/>
                  </a:solidFill>
                  <a:latin typeface="IBM Plex Sans"/>
                  <a:ea typeface="IBM Plex Sans"/>
                  <a:cs typeface="IBM Plex Sans"/>
                  <a:sym typeface="IBM Plex Sans"/>
                </a:rPr>
                <a:t>With the increasing globalization, there is a growing need for efficient and accurate translation tools.</a:t>
              </a:r>
            </a:p>
            <a:p>
              <a:pPr algn="l" marL="604521" indent="-302261" lvl="1">
                <a:lnSpc>
                  <a:spcPts val="3920"/>
                </a:lnSpc>
                <a:buFont typeface="Arial"/>
                <a:buChar char="•"/>
              </a:pPr>
              <a:r>
                <a:rPr lang="en-US" sz="2800">
                  <a:solidFill>
                    <a:srgbClr val="01003B"/>
                  </a:solidFill>
                  <a:latin typeface="IBM Plex Sans"/>
                  <a:ea typeface="IBM Plex Sans"/>
                  <a:cs typeface="IBM Plex Sans"/>
                  <a:sym typeface="IBM Plex Sans"/>
                </a:rPr>
                <a:t>Existing solutions often focus on only one aspect, such as text translation, without integrating image, document, and real-time communication support.</a:t>
              </a:r>
            </a:p>
            <a:p>
              <a:pPr algn="l">
                <a:lnSpc>
                  <a:spcPts val="3920"/>
                </a:lnSpc>
              </a:pPr>
            </a:p>
          </p:txBody>
        </p:sp>
      </p:grpSp>
      <p:grpSp>
        <p:nvGrpSpPr>
          <p:cNvPr name="Group 7" id="7"/>
          <p:cNvGrpSpPr/>
          <p:nvPr/>
        </p:nvGrpSpPr>
        <p:grpSpPr>
          <a:xfrm rot="0">
            <a:off x="14578523" y="8985885"/>
            <a:ext cx="2680777" cy="502293"/>
            <a:chOff x="0" y="0"/>
            <a:chExt cx="3574370" cy="669724"/>
          </a:xfrm>
        </p:grpSpPr>
        <p:sp>
          <p:nvSpPr>
            <p:cNvPr name="Freeform 8" id="8"/>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0" y="134268"/>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01003B"/>
                  </a:solidFill>
                  <a:latin typeface="Be Vietnam Ultra-Bold"/>
                  <a:ea typeface="Be Vietnam Ultra-Bold"/>
                  <a:cs typeface="Be Vietnam Ultra-Bold"/>
                  <a:sym typeface="Be Vietnam Ultra-Bold"/>
                  <a:hlinkClick r:id="rId7" action="ppaction://hlinksldjump"/>
                </a:rPr>
                <a:t>Back to Agenda</a:t>
              </a:r>
            </a:p>
          </p:txBody>
        </p:sp>
      </p:grpSp>
      <p:sp>
        <p:nvSpPr>
          <p:cNvPr name="Freeform 11" id="11"/>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8"/>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2415644">
            <a:off x="8186153" y="5793761"/>
            <a:ext cx="15465517" cy="5595705"/>
          </a:xfrm>
          <a:custGeom>
            <a:avLst/>
            <a:gdLst/>
            <a:ahLst/>
            <a:cxnLst/>
            <a:rect r="r" b="b" t="t" l="l"/>
            <a:pathLst>
              <a:path h="5595705" w="15465517">
                <a:moveTo>
                  <a:pt x="0" y="0"/>
                </a:moveTo>
                <a:lnTo>
                  <a:pt x="15465517" y="0"/>
                </a:lnTo>
                <a:lnTo>
                  <a:pt x="15465517" y="5595705"/>
                </a:lnTo>
                <a:lnTo>
                  <a:pt x="0" y="55957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871673"/>
            <a:ext cx="10387445" cy="1076325"/>
          </a:xfrm>
          <a:prstGeom prst="rect">
            <a:avLst/>
          </a:prstGeom>
        </p:spPr>
        <p:txBody>
          <a:bodyPr anchor="t" rtlCol="false" tIns="0" lIns="0" bIns="0" rIns="0">
            <a:spAutoFit/>
          </a:bodyPr>
          <a:lstStyle/>
          <a:p>
            <a:pPr algn="l">
              <a:lnSpc>
                <a:spcPts val="8400"/>
              </a:lnSpc>
            </a:pPr>
            <a:r>
              <a:rPr lang="en-US" sz="7000" b="true">
                <a:solidFill>
                  <a:srgbClr val="01003B"/>
                </a:solidFill>
                <a:latin typeface="Be Vietnam Ultra-Bold"/>
                <a:ea typeface="Be Vietnam Ultra-Bold"/>
                <a:cs typeface="Be Vietnam Ultra-Bold"/>
                <a:sym typeface="Be Vietnam Ultra-Bold"/>
              </a:rPr>
              <a:t>System Overview</a:t>
            </a:r>
          </a:p>
        </p:txBody>
      </p:sp>
      <p:grpSp>
        <p:nvGrpSpPr>
          <p:cNvPr name="Group 4" id="4"/>
          <p:cNvGrpSpPr/>
          <p:nvPr/>
        </p:nvGrpSpPr>
        <p:grpSpPr>
          <a:xfrm rot="0">
            <a:off x="14578523" y="956821"/>
            <a:ext cx="2680777" cy="502293"/>
            <a:chOff x="0" y="0"/>
            <a:chExt cx="3574370" cy="669724"/>
          </a:xfrm>
        </p:grpSpPr>
        <p:sp>
          <p:nvSpPr>
            <p:cNvPr name="Freeform 5" id="5"/>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0" y="134268"/>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01003B"/>
                  </a:solidFill>
                  <a:latin typeface="Be Vietnam Ultra-Bold"/>
                  <a:ea typeface="Be Vietnam Ultra-Bold"/>
                  <a:cs typeface="Be Vietnam Ultra-Bold"/>
                  <a:sym typeface="Be Vietnam Ultra-Bold"/>
                  <a:hlinkClick r:id="rId8" action="ppaction://hlinksldjump"/>
                </a:rPr>
                <a:t>Back to Agenda</a:t>
              </a:r>
            </a:p>
          </p:txBody>
        </p:sp>
      </p:grpSp>
      <p:sp>
        <p:nvSpPr>
          <p:cNvPr name="TextBox 8" id="8"/>
          <p:cNvSpPr txBox="true"/>
          <p:nvPr/>
        </p:nvSpPr>
        <p:spPr>
          <a:xfrm rot="0">
            <a:off x="1028700" y="3286202"/>
            <a:ext cx="13152120" cy="2179320"/>
          </a:xfrm>
          <a:prstGeom prst="rect">
            <a:avLst/>
          </a:prstGeom>
        </p:spPr>
        <p:txBody>
          <a:bodyPr anchor="t" rtlCol="false" tIns="0" lIns="0" bIns="0" rIns="0">
            <a:spAutoFit/>
          </a:bodyPr>
          <a:lstStyle/>
          <a:p>
            <a:pPr algn="l">
              <a:lnSpc>
                <a:spcPts val="4199"/>
              </a:lnSpc>
              <a:spcBef>
                <a:spcPct val="0"/>
              </a:spcBef>
            </a:pPr>
            <a:r>
              <a:rPr lang="en-US" b="true" sz="2999">
                <a:solidFill>
                  <a:srgbClr val="000000"/>
                </a:solidFill>
                <a:latin typeface="IBM Plex Sans Bold"/>
                <a:ea typeface="IBM Plex Sans Bold"/>
                <a:cs typeface="IBM Plex Sans Bold"/>
                <a:sym typeface="IBM Plex Sans Bold"/>
              </a:rPr>
              <a:t>Core Components:</a:t>
            </a:r>
          </a:p>
          <a:p>
            <a:pPr algn="l" marL="518160" indent="-259080" lvl="1">
              <a:lnSpc>
                <a:spcPts val="3359"/>
              </a:lnSpc>
              <a:buFont typeface="Arial"/>
              <a:buChar char="•"/>
            </a:pPr>
            <a:r>
              <a:rPr lang="en-US" sz="2400">
                <a:solidFill>
                  <a:srgbClr val="000000"/>
                </a:solidFill>
                <a:latin typeface="IBM Plex Sans"/>
                <a:ea typeface="IBM Plex Sans"/>
                <a:cs typeface="IBM Plex Sans"/>
                <a:sym typeface="IBM Plex Sans"/>
              </a:rPr>
              <a:t>Translation Model: Provides context-aware, accurate translations across multiple languages.</a:t>
            </a:r>
          </a:p>
          <a:p>
            <a:pPr algn="l" marL="518160" indent="-259080" lvl="1">
              <a:lnSpc>
                <a:spcPts val="3359"/>
              </a:lnSpc>
              <a:buFont typeface="Arial"/>
              <a:buChar char="•"/>
            </a:pPr>
            <a:r>
              <a:rPr lang="en-US" sz="2400">
                <a:solidFill>
                  <a:srgbClr val="000000"/>
                </a:solidFill>
                <a:latin typeface="IBM Plex Sans"/>
                <a:ea typeface="IBM Plex Sans"/>
                <a:cs typeface="IBM Plex Sans"/>
                <a:sym typeface="IBM Plex Sans"/>
              </a:rPr>
              <a:t>Image-to-Text Conversion: Extracts text from images and translates it.</a:t>
            </a:r>
          </a:p>
          <a:p>
            <a:pPr algn="l" marL="518160" indent="-259080" lvl="1">
              <a:lnSpc>
                <a:spcPts val="3359"/>
              </a:lnSpc>
              <a:buFont typeface="Arial"/>
              <a:buChar char="•"/>
            </a:pPr>
            <a:r>
              <a:rPr lang="en-US" sz="2400">
                <a:solidFill>
                  <a:srgbClr val="000000"/>
                </a:solidFill>
                <a:latin typeface="IBM Plex Sans"/>
                <a:ea typeface="IBM Plex Sans"/>
                <a:cs typeface="IBM Plex Sans"/>
                <a:sym typeface="IBM Plex Sans"/>
              </a:rPr>
              <a:t>Chat Interface: Real-time translation of conversations for interactive communication.</a:t>
            </a:r>
          </a:p>
          <a:p>
            <a:pPr algn="l" marL="518160" indent="-259080" lvl="1">
              <a:lnSpc>
                <a:spcPts val="3359"/>
              </a:lnSpc>
              <a:buFont typeface="Arial"/>
              <a:buChar char="•"/>
            </a:pPr>
            <a:r>
              <a:rPr lang="en-US" sz="2400">
                <a:solidFill>
                  <a:srgbClr val="000000"/>
                </a:solidFill>
                <a:latin typeface="IBM Plex Sans"/>
                <a:ea typeface="IBM Plex Sans"/>
                <a:cs typeface="IBM Plex Sans"/>
                <a:sym typeface="IBM Plex Sans"/>
              </a:rPr>
              <a:t>PDF Reader: Uploads and translates documents like PDFs.</a:t>
            </a:r>
          </a:p>
        </p:txBody>
      </p:sp>
      <p:sp>
        <p:nvSpPr>
          <p:cNvPr name="TextBox 9" id="9"/>
          <p:cNvSpPr txBox="true"/>
          <p:nvPr/>
        </p:nvSpPr>
        <p:spPr>
          <a:xfrm rot="0">
            <a:off x="1028700" y="6006065"/>
            <a:ext cx="12031385" cy="2180590"/>
          </a:xfrm>
          <a:prstGeom prst="rect">
            <a:avLst/>
          </a:prstGeom>
        </p:spPr>
        <p:txBody>
          <a:bodyPr anchor="t" rtlCol="false" tIns="0" lIns="0" bIns="0" rIns="0">
            <a:spAutoFit/>
          </a:bodyPr>
          <a:lstStyle/>
          <a:p>
            <a:pPr algn="l">
              <a:lnSpc>
                <a:spcPts val="4059"/>
              </a:lnSpc>
              <a:spcBef>
                <a:spcPct val="0"/>
              </a:spcBef>
            </a:pPr>
            <a:r>
              <a:rPr lang="en-US" b="true" sz="2899">
                <a:solidFill>
                  <a:srgbClr val="000000"/>
                </a:solidFill>
                <a:latin typeface="IBM Plex Sans Bold"/>
                <a:ea typeface="IBM Plex Sans Bold"/>
                <a:cs typeface="IBM Plex Sans Bold"/>
                <a:sym typeface="IBM Plex Sans Bold"/>
              </a:rPr>
              <a:t>Technology Stack:</a:t>
            </a:r>
          </a:p>
          <a:p>
            <a:pPr algn="l" marL="518160" indent="-259080" lvl="1">
              <a:lnSpc>
                <a:spcPts val="3359"/>
              </a:lnSpc>
              <a:buFont typeface="Arial"/>
              <a:buChar char="•"/>
            </a:pPr>
            <a:r>
              <a:rPr lang="en-US" sz="2400">
                <a:solidFill>
                  <a:srgbClr val="000000"/>
                </a:solidFill>
                <a:latin typeface="IBM Plex Sans"/>
                <a:ea typeface="IBM Plex Sans"/>
                <a:cs typeface="IBM Plex Sans"/>
                <a:sym typeface="IBM Plex Sans"/>
              </a:rPr>
              <a:t>Natural Language Processing (NLP) for translation.</a:t>
            </a:r>
          </a:p>
          <a:p>
            <a:pPr algn="l" marL="518160" indent="-259080" lvl="1">
              <a:lnSpc>
                <a:spcPts val="3359"/>
              </a:lnSpc>
              <a:buFont typeface="Arial"/>
              <a:buChar char="•"/>
            </a:pPr>
            <a:r>
              <a:rPr lang="en-US" sz="2400">
                <a:solidFill>
                  <a:srgbClr val="000000"/>
                </a:solidFill>
                <a:latin typeface="IBM Plex Sans"/>
                <a:ea typeface="IBM Plex Sans"/>
                <a:cs typeface="IBM Plex Sans"/>
                <a:sym typeface="IBM Plex Sans"/>
              </a:rPr>
              <a:t>Azure Machine Learning for model deployment, storage, and scaling.</a:t>
            </a:r>
          </a:p>
          <a:p>
            <a:pPr algn="l" marL="518160" indent="-259080" lvl="1">
              <a:lnSpc>
                <a:spcPts val="3359"/>
              </a:lnSpc>
              <a:buFont typeface="Arial"/>
              <a:buChar char="•"/>
            </a:pPr>
            <a:r>
              <a:rPr lang="en-US" sz="2400">
                <a:solidFill>
                  <a:srgbClr val="000000"/>
                </a:solidFill>
                <a:latin typeface="IBM Plex Sans"/>
                <a:ea typeface="IBM Plex Sans"/>
                <a:cs typeface="IBM Plex Sans"/>
                <a:sym typeface="IBM Plex Sans"/>
              </a:rPr>
              <a:t>OCR (Optical Character Recognition) for extracting text from images and documents.</a:t>
            </a:r>
          </a:p>
          <a:p>
            <a:pPr algn="l" marL="518160" indent="-259080" lvl="1">
              <a:lnSpc>
                <a:spcPts val="3359"/>
              </a:lnSpc>
              <a:buFont typeface="Arial"/>
              <a:buChar char="•"/>
            </a:pPr>
            <a:r>
              <a:rPr lang="en-US" sz="2400">
                <a:solidFill>
                  <a:srgbClr val="000000"/>
                </a:solidFill>
                <a:latin typeface="IBM Plex Sans"/>
                <a:ea typeface="IBM Plex Sans"/>
                <a:cs typeface="IBM Plex Sans"/>
                <a:sym typeface="IBM Plex Sans"/>
              </a:rPr>
              <a:t>Streamlit for a user-friendly, interactive interface.</a:t>
            </a:r>
          </a:p>
        </p:txBody>
      </p:sp>
      <p:sp>
        <p:nvSpPr>
          <p:cNvPr name="Freeform 10" id="10"/>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9"/>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8513221" y="4696970"/>
            <a:ext cx="2387203" cy="1473484"/>
            <a:chOff x="0" y="0"/>
            <a:chExt cx="829511" cy="512010"/>
          </a:xfrm>
        </p:grpSpPr>
        <p:sp>
          <p:nvSpPr>
            <p:cNvPr name="Freeform 3" id="3"/>
            <p:cNvSpPr/>
            <p:nvPr/>
          </p:nvSpPr>
          <p:spPr>
            <a:xfrm flipH="false" flipV="false" rot="0">
              <a:off x="0" y="0"/>
              <a:ext cx="829511" cy="512010"/>
            </a:xfrm>
            <a:custGeom>
              <a:avLst/>
              <a:gdLst/>
              <a:ahLst/>
              <a:cxnLst/>
              <a:rect r="r" b="b" t="t" l="l"/>
              <a:pathLst>
                <a:path h="512010" w="829511">
                  <a:moveTo>
                    <a:pt x="0" y="0"/>
                  </a:moveTo>
                  <a:lnTo>
                    <a:pt x="829511" y="0"/>
                  </a:lnTo>
                  <a:lnTo>
                    <a:pt x="829511" y="512010"/>
                  </a:lnTo>
                  <a:lnTo>
                    <a:pt x="0" y="512010"/>
                  </a:lnTo>
                  <a:close/>
                </a:path>
              </a:pathLst>
            </a:custGeom>
            <a:solidFill>
              <a:srgbClr val="CFECFD"/>
            </a:solidFill>
          </p:spPr>
        </p:sp>
        <p:sp>
          <p:nvSpPr>
            <p:cNvPr name="TextBox 4" id="4"/>
            <p:cNvSpPr txBox="true"/>
            <p:nvPr/>
          </p:nvSpPr>
          <p:spPr>
            <a:xfrm>
              <a:off x="0" y="-28575"/>
              <a:ext cx="829511" cy="540585"/>
            </a:xfrm>
            <a:prstGeom prst="rect">
              <a:avLst/>
            </a:prstGeom>
          </p:spPr>
          <p:txBody>
            <a:bodyPr anchor="ctr" rtlCol="false" tIns="50800" lIns="50800" bIns="50800" rIns="50800"/>
            <a:lstStyle/>
            <a:p>
              <a:pPr algn="ctr">
                <a:lnSpc>
                  <a:spcPts val="1860"/>
                </a:lnSpc>
              </a:pPr>
            </a:p>
          </p:txBody>
        </p:sp>
      </p:grpSp>
      <p:sp>
        <p:nvSpPr>
          <p:cNvPr name="TextBox 5" id="5"/>
          <p:cNvSpPr txBox="true"/>
          <p:nvPr/>
        </p:nvSpPr>
        <p:spPr>
          <a:xfrm rot="0">
            <a:off x="8513221" y="4996874"/>
            <a:ext cx="2372921" cy="971454"/>
          </a:xfrm>
          <a:prstGeom prst="rect">
            <a:avLst/>
          </a:prstGeom>
        </p:spPr>
        <p:txBody>
          <a:bodyPr anchor="t" rtlCol="false" tIns="0" lIns="0" bIns="0" rIns="0">
            <a:spAutoFit/>
          </a:bodyPr>
          <a:lstStyle/>
          <a:p>
            <a:pPr algn="ctr">
              <a:lnSpc>
                <a:spcPts val="3685"/>
              </a:lnSpc>
            </a:pPr>
            <a:r>
              <a:rPr lang="en-US" b="true" sz="3878">
                <a:solidFill>
                  <a:srgbClr val="082B42"/>
                </a:solidFill>
                <a:latin typeface="Now Bold"/>
                <a:ea typeface="Now Bold"/>
                <a:cs typeface="Now Bold"/>
                <a:sym typeface="Now Bold"/>
              </a:rPr>
              <a:t>PROJECT</a:t>
            </a:r>
          </a:p>
          <a:p>
            <a:pPr algn="ctr">
              <a:lnSpc>
                <a:spcPts val="3685"/>
              </a:lnSpc>
            </a:pPr>
            <a:r>
              <a:rPr lang="en-US" b="true" sz="3878">
                <a:solidFill>
                  <a:srgbClr val="082B42"/>
                </a:solidFill>
                <a:latin typeface="Now Bold"/>
                <a:ea typeface="Now Bold"/>
                <a:cs typeface="Now Bold"/>
                <a:sym typeface="Now Bold"/>
              </a:rPr>
              <a:t>PIPLINE</a:t>
            </a:r>
          </a:p>
        </p:txBody>
      </p:sp>
      <p:grpSp>
        <p:nvGrpSpPr>
          <p:cNvPr name="Group 6" id="6"/>
          <p:cNvGrpSpPr/>
          <p:nvPr/>
        </p:nvGrpSpPr>
        <p:grpSpPr>
          <a:xfrm rot="0">
            <a:off x="11721269" y="5055188"/>
            <a:ext cx="2387203" cy="757047"/>
            <a:chOff x="0" y="0"/>
            <a:chExt cx="829511" cy="263060"/>
          </a:xfrm>
        </p:grpSpPr>
        <p:sp>
          <p:nvSpPr>
            <p:cNvPr name="Freeform 7" id="7"/>
            <p:cNvSpPr/>
            <p:nvPr/>
          </p:nvSpPr>
          <p:spPr>
            <a:xfrm flipH="false" flipV="false" rot="0">
              <a:off x="0" y="0"/>
              <a:ext cx="829511" cy="263060"/>
            </a:xfrm>
            <a:custGeom>
              <a:avLst/>
              <a:gdLst/>
              <a:ahLst/>
              <a:cxnLst/>
              <a:rect r="r" b="b" t="t" l="l"/>
              <a:pathLst>
                <a:path h="263060" w="829511">
                  <a:moveTo>
                    <a:pt x="0" y="0"/>
                  </a:moveTo>
                  <a:lnTo>
                    <a:pt x="829511" y="0"/>
                  </a:lnTo>
                  <a:lnTo>
                    <a:pt x="829511" y="263060"/>
                  </a:lnTo>
                  <a:lnTo>
                    <a:pt x="0" y="263060"/>
                  </a:lnTo>
                  <a:close/>
                </a:path>
              </a:pathLst>
            </a:custGeom>
            <a:solidFill>
              <a:srgbClr val="CFECFD"/>
            </a:solidFill>
          </p:spPr>
        </p:sp>
        <p:sp>
          <p:nvSpPr>
            <p:cNvPr name="TextBox 8" id="8"/>
            <p:cNvSpPr txBox="true"/>
            <p:nvPr/>
          </p:nvSpPr>
          <p:spPr>
            <a:xfrm>
              <a:off x="0" y="-28575"/>
              <a:ext cx="829511" cy="291635"/>
            </a:xfrm>
            <a:prstGeom prst="rect">
              <a:avLst/>
            </a:prstGeom>
          </p:spPr>
          <p:txBody>
            <a:bodyPr anchor="ctr" rtlCol="false" tIns="50800" lIns="50800" bIns="50800" rIns="50800"/>
            <a:lstStyle/>
            <a:p>
              <a:pPr algn="ctr">
                <a:lnSpc>
                  <a:spcPts val="1860"/>
                </a:lnSpc>
              </a:pPr>
            </a:p>
          </p:txBody>
        </p:sp>
      </p:grpSp>
      <p:grpSp>
        <p:nvGrpSpPr>
          <p:cNvPr name="Group 9" id="9"/>
          <p:cNvGrpSpPr/>
          <p:nvPr/>
        </p:nvGrpSpPr>
        <p:grpSpPr>
          <a:xfrm rot="0">
            <a:off x="11720810" y="6170454"/>
            <a:ext cx="2387203" cy="756955"/>
            <a:chOff x="0" y="0"/>
            <a:chExt cx="829511" cy="263029"/>
          </a:xfrm>
        </p:grpSpPr>
        <p:sp>
          <p:nvSpPr>
            <p:cNvPr name="Freeform 10" id="10"/>
            <p:cNvSpPr/>
            <p:nvPr/>
          </p:nvSpPr>
          <p:spPr>
            <a:xfrm flipH="false" flipV="false" rot="0">
              <a:off x="0" y="0"/>
              <a:ext cx="829511" cy="263029"/>
            </a:xfrm>
            <a:custGeom>
              <a:avLst/>
              <a:gdLst/>
              <a:ahLst/>
              <a:cxnLst/>
              <a:rect r="r" b="b" t="t" l="l"/>
              <a:pathLst>
                <a:path h="263029" w="829511">
                  <a:moveTo>
                    <a:pt x="0" y="0"/>
                  </a:moveTo>
                  <a:lnTo>
                    <a:pt x="829511" y="0"/>
                  </a:lnTo>
                  <a:lnTo>
                    <a:pt x="829511" y="263029"/>
                  </a:lnTo>
                  <a:lnTo>
                    <a:pt x="0" y="263029"/>
                  </a:lnTo>
                  <a:close/>
                </a:path>
              </a:pathLst>
            </a:custGeom>
            <a:solidFill>
              <a:srgbClr val="CFECFD"/>
            </a:solidFill>
          </p:spPr>
        </p:sp>
        <p:sp>
          <p:nvSpPr>
            <p:cNvPr name="TextBox 11" id="11"/>
            <p:cNvSpPr txBox="true"/>
            <p:nvPr/>
          </p:nvSpPr>
          <p:spPr>
            <a:xfrm>
              <a:off x="0" y="-28575"/>
              <a:ext cx="829511" cy="291604"/>
            </a:xfrm>
            <a:prstGeom prst="rect">
              <a:avLst/>
            </a:prstGeom>
          </p:spPr>
          <p:txBody>
            <a:bodyPr anchor="ctr" rtlCol="false" tIns="50800" lIns="50800" bIns="50800" rIns="50800"/>
            <a:lstStyle/>
            <a:p>
              <a:pPr algn="ctr">
                <a:lnSpc>
                  <a:spcPts val="1860"/>
                </a:lnSpc>
              </a:pPr>
            </a:p>
          </p:txBody>
        </p:sp>
      </p:grpSp>
      <p:grpSp>
        <p:nvGrpSpPr>
          <p:cNvPr name="Group 12" id="12"/>
          <p:cNvGrpSpPr/>
          <p:nvPr/>
        </p:nvGrpSpPr>
        <p:grpSpPr>
          <a:xfrm rot="0">
            <a:off x="11720810" y="3903925"/>
            <a:ext cx="2387203" cy="757047"/>
            <a:chOff x="0" y="0"/>
            <a:chExt cx="829511" cy="263060"/>
          </a:xfrm>
        </p:grpSpPr>
        <p:sp>
          <p:nvSpPr>
            <p:cNvPr name="Freeform 13" id="13"/>
            <p:cNvSpPr/>
            <p:nvPr/>
          </p:nvSpPr>
          <p:spPr>
            <a:xfrm flipH="false" flipV="false" rot="0">
              <a:off x="0" y="0"/>
              <a:ext cx="829511" cy="263060"/>
            </a:xfrm>
            <a:custGeom>
              <a:avLst/>
              <a:gdLst/>
              <a:ahLst/>
              <a:cxnLst/>
              <a:rect r="r" b="b" t="t" l="l"/>
              <a:pathLst>
                <a:path h="263060" w="829511">
                  <a:moveTo>
                    <a:pt x="0" y="0"/>
                  </a:moveTo>
                  <a:lnTo>
                    <a:pt x="829511" y="0"/>
                  </a:lnTo>
                  <a:lnTo>
                    <a:pt x="829511" y="263060"/>
                  </a:lnTo>
                  <a:lnTo>
                    <a:pt x="0" y="263060"/>
                  </a:lnTo>
                  <a:close/>
                </a:path>
              </a:pathLst>
            </a:custGeom>
            <a:solidFill>
              <a:srgbClr val="CFECFD"/>
            </a:solidFill>
          </p:spPr>
        </p:sp>
        <p:sp>
          <p:nvSpPr>
            <p:cNvPr name="TextBox 14" id="14"/>
            <p:cNvSpPr txBox="true"/>
            <p:nvPr/>
          </p:nvSpPr>
          <p:spPr>
            <a:xfrm>
              <a:off x="0" y="-28575"/>
              <a:ext cx="829511" cy="291635"/>
            </a:xfrm>
            <a:prstGeom prst="rect">
              <a:avLst/>
            </a:prstGeom>
          </p:spPr>
          <p:txBody>
            <a:bodyPr anchor="ctr" rtlCol="false" tIns="50800" lIns="50800" bIns="50800" rIns="50800"/>
            <a:lstStyle/>
            <a:p>
              <a:pPr algn="ctr">
                <a:lnSpc>
                  <a:spcPts val="1860"/>
                </a:lnSpc>
              </a:pPr>
            </a:p>
          </p:txBody>
        </p:sp>
      </p:grpSp>
      <p:sp>
        <p:nvSpPr>
          <p:cNvPr name="AutoShape 15" id="15"/>
          <p:cNvSpPr/>
          <p:nvPr/>
        </p:nvSpPr>
        <p:spPr>
          <a:xfrm>
            <a:off x="10900424" y="5433712"/>
            <a:ext cx="820845" cy="0"/>
          </a:xfrm>
          <a:prstGeom prst="line">
            <a:avLst/>
          </a:prstGeom>
          <a:ln cap="flat" w="38100">
            <a:solidFill>
              <a:srgbClr val="000000"/>
            </a:solidFill>
            <a:prstDash val="solid"/>
            <a:headEnd type="none" len="sm" w="sm"/>
            <a:tailEnd type="none" len="sm" w="sm"/>
          </a:ln>
        </p:spPr>
      </p:sp>
      <p:sp>
        <p:nvSpPr>
          <p:cNvPr name="AutoShape 16" id="16"/>
          <p:cNvSpPr/>
          <p:nvPr/>
        </p:nvSpPr>
        <p:spPr>
          <a:xfrm>
            <a:off x="11290082" y="6548932"/>
            <a:ext cx="430727" cy="0"/>
          </a:xfrm>
          <a:prstGeom prst="line">
            <a:avLst/>
          </a:prstGeom>
          <a:ln cap="flat" w="38100">
            <a:solidFill>
              <a:srgbClr val="000000"/>
            </a:solidFill>
            <a:prstDash val="solid"/>
            <a:headEnd type="none" len="sm" w="sm"/>
            <a:tailEnd type="none" len="sm" w="sm"/>
          </a:ln>
        </p:spPr>
      </p:sp>
      <p:sp>
        <p:nvSpPr>
          <p:cNvPr name="AutoShape 17" id="17"/>
          <p:cNvSpPr/>
          <p:nvPr/>
        </p:nvSpPr>
        <p:spPr>
          <a:xfrm>
            <a:off x="11290082" y="4282448"/>
            <a:ext cx="430727" cy="0"/>
          </a:xfrm>
          <a:prstGeom prst="line">
            <a:avLst/>
          </a:prstGeom>
          <a:ln cap="flat" w="38100">
            <a:solidFill>
              <a:srgbClr val="000000"/>
            </a:solidFill>
            <a:prstDash val="solid"/>
            <a:headEnd type="none" len="sm" w="sm"/>
            <a:tailEnd type="none" len="sm" w="sm"/>
          </a:ln>
        </p:spPr>
      </p:sp>
      <p:sp>
        <p:nvSpPr>
          <p:cNvPr name="AutoShape 18" id="18"/>
          <p:cNvSpPr/>
          <p:nvPr/>
        </p:nvSpPr>
        <p:spPr>
          <a:xfrm flipV="true">
            <a:off x="11290082" y="4262143"/>
            <a:ext cx="0" cy="2286788"/>
          </a:xfrm>
          <a:prstGeom prst="line">
            <a:avLst/>
          </a:prstGeom>
          <a:ln cap="flat" w="38100">
            <a:solidFill>
              <a:srgbClr val="000000"/>
            </a:solidFill>
            <a:prstDash val="solid"/>
            <a:headEnd type="none" len="sm" w="sm"/>
            <a:tailEnd type="none" len="sm" w="sm"/>
          </a:ln>
        </p:spPr>
      </p:sp>
      <p:grpSp>
        <p:nvGrpSpPr>
          <p:cNvPr name="Group 19" id="19"/>
          <p:cNvGrpSpPr/>
          <p:nvPr/>
        </p:nvGrpSpPr>
        <p:grpSpPr>
          <a:xfrm rot="-10800000">
            <a:off x="5305173" y="5078499"/>
            <a:ext cx="2387203" cy="757047"/>
            <a:chOff x="0" y="0"/>
            <a:chExt cx="829511" cy="263060"/>
          </a:xfrm>
        </p:grpSpPr>
        <p:sp>
          <p:nvSpPr>
            <p:cNvPr name="Freeform 20" id="20"/>
            <p:cNvSpPr/>
            <p:nvPr/>
          </p:nvSpPr>
          <p:spPr>
            <a:xfrm flipH="false" flipV="false" rot="0">
              <a:off x="0" y="0"/>
              <a:ext cx="829511" cy="263060"/>
            </a:xfrm>
            <a:custGeom>
              <a:avLst/>
              <a:gdLst/>
              <a:ahLst/>
              <a:cxnLst/>
              <a:rect r="r" b="b" t="t" l="l"/>
              <a:pathLst>
                <a:path h="263060" w="829511">
                  <a:moveTo>
                    <a:pt x="0" y="0"/>
                  </a:moveTo>
                  <a:lnTo>
                    <a:pt x="829511" y="0"/>
                  </a:lnTo>
                  <a:lnTo>
                    <a:pt x="829511" y="263060"/>
                  </a:lnTo>
                  <a:lnTo>
                    <a:pt x="0" y="263060"/>
                  </a:lnTo>
                  <a:close/>
                </a:path>
              </a:pathLst>
            </a:custGeom>
            <a:solidFill>
              <a:srgbClr val="CFECFD"/>
            </a:solidFill>
          </p:spPr>
        </p:sp>
        <p:sp>
          <p:nvSpPr>
            <p:cNvPr name="TextBox 21" id="21"/>
            <p:cNvSpPr txBox="true"/>
            <p:nvPr/>
          </p:nvSpPr>
          <p:spPr>
            <a:xfrm>
              <a:off x="0" y="-28575"/>
              <a:ext cx="829511" cy="291635"/>
            </a:xfrm>
            <a:prstGeom prst="rect">
              <a:avLst/>
            </a:prstGeom>
          </p:spPr>
          <p:txBody>
            <a:bodyPr anchor="ctr" rtlCol="false" tIns="50800" lIns="50800" bIns="50800" rIns="50800"/>
            <a:lstStyle/>
            <a:p>
              <a:pPr algn="ctr">
                <a:lnSpc>
                  <a:spcPts val="1860"/>
                </a:lnSpc>
              </a:pPr>
            </a:p>
          </p:txBody>
        </p:sp>
      </p:grpSp>
      <p:grpSp>
        <p:nvGrpSpPr>
          <p:cNvPr name="Group 22" id="22"/>
          <p:cNvGrpSpPr/>
          <p:nvPr/>
        </p:nvGrpSpPr>
        <p:grpSpPr>
          <a:xfrm rot="-10800000">
            <a:off x="5305633" y="3963325"/>
            <a:ext cx="2387203" cy="756955"/>
            <a:chOff x="0" y="0"/>
            <a:chExt cx="829511" cy="263029"/>
          </a:xfrm>
        </p:grpSpPr>
        <p:sp>
          <p:nvSpPr>
            <p:cNvPr name="Freeform 23" id="23"/>
            <p:cNvSpPr/>
            <p:nvPr/>
          </p:nvSpPr>
          <p:spPr>
            <a:xfrm flipH="false" flipV="false" rot="0">
              <a:off x="0" y="0"/>
              <a:ext cx="829511" cy="263029"/>
            </a:xfrm>
            <a:custGeom>
              <a:avLst/>
              <a:gdLst/>
              <a:ahLst/>
              <a:cxnLst/>
              <a:rect r="r" b="b" t="t" l="l"/>
              <a:pathLst>
                <a:path h="263029" w="829511">
                  <a:moveTo>
                    <a:pt x="0" y="0"/>
                  </a:moveTo>
                  <a:lnTo>
                    <a:pt x="829511" y="0"/>
                  </a:lnTo>
                  <a:lnTo>
                    <a:pt x="829511" y="263029"/>
                  </a:lnTo>
                  <a:lnTo>
                    <a:pt x="0" y="263029"/>
                  </a:lnTo>
                  <a:close/>
                </a:path>
              </a:pathLst>
            </a:custGeom>
            <a:solidFill>
              <a:srgbClr val="CFECFD"/>
            </a:solidFill>
          </p:spPr>
        </p:sp>
        <p:sp>
          <p:nvSpPr>
            <p:cNvPr name="TextBox 24" id="24"/>
            <p:cNvSpPr txBox="true"/>
            <p:nvPr/>
          </p:nvSpPr>
          <p:spPr>
            <a:xfrm>
              <a:off x="0" y="-28575"/>
              <a:ext cx="829511" cy="291604"/>
            </a:xfrm>
            <a:prstGeom prst="rect">
              <a:avLst/>
            </a:prstGeom>
          </p:spPr>
          <p:txBody>
            <a:bodyPr anchor="ctr" rtlCol="false" tIns="50800" lIns="50800" bIns="50800" rIns="50800"/>
            <a:lstStyle/>
            <a:p>
              <a:pPr algn="ctr">
                <a:lnSpc>
                  <a:spcPts val="1860"/>
                </a:lnSpc>
              </a:pPr>
            </a:p>
          </p:txBody>
        </p:sp>
      </p:grpSp>
      <p:grpSp>
        <p:nvGrpSpPr>
          <p:cNvPr name="Group 25" id="25"/>
          <p:cNvGrpSpPr/>
          <p:nvPr/>
        </p:nvGrpSpPr>
        <p:grpSpPr>
          <a:xfrm rot="-10800000">
            <a:off x="5305633" y="6229762"/>
            <a:ext cx="2387203" cy="757047"/>
            <a:chOff x="0" y="0"/>
            <a:chExt cx="829511" cy="263060"/>
          </a:xfrm>
        </p:grpSpPr>
        <p:sp>
          <p:nvSpPr>
            <p:cNvPr name="Freeform 26" id="26"/>
            <p:cNvSpPr/>
            <p:nvPr/>
          </p:nvSpPr>
          <p:spPr>
            <a:xfrm flipH="false" flipV="false" rot="0">
              <a:off x="0" y="0"/>
              <a:ext cx="829511" cy="263060"/>
            </a:xfrm>
            <a:custGeom>
              <a:avLst/>
              <a:gdLst/>
              <a:ahLst/>
              <a:cxnLst/>
              <a:rect r="r" b="b" t="t" l="l"/>
              <a:pathLst>
                <a:path h="263060" w="829511">
                  <a:moveTo>
                    <a:pt x="0" y="0"/>
                  </a:moveTo>
                  <a:lnTo>
                    <a:pt x="829511" y="0"/>
                  </a:lnTo>
                  <a:lnTo>
                    <a:pt x="829511" y="263060"/>
                  </a:lnTo>
                  <a:lnTo>
                    <a:pt x="0" y="263060"/>
                  </a:lnTo>
                  <a:close/>
                </a:path>
              </a:pathLst>
            </a:custGeom>
            <a:solidFill>
              <a:srgbClr val="CFECFD"/>
            </a:solidFill>
          </p:spPr>
        </p:sp>
        <p:sp>
          <p:nvSpPr>
            <p:cNvPr name="TextBox 27" id="27"/>
            <p:cNvSpPr txBox="true"/>
            <p:nvPr/>
          </p:nvSpPr>
          <p:spPr>
            <a:xfrm>
              <a:off x="0" y="-28575"/>
              <a:ext cx="829511" cy="291635"/>
            </a:xfrm>
            <a:prstGeom prst="rect">
              <a:avLst/>
            </a:prstGeom>
          </p:spPr>
          <p:txBody>
            <a:bodyPr anchor="ctr" rtlCol="false" tIns="50800" lIns="50800" bIns="50800" rIns="50800"/>
            <a:lstStyle/>
            <a:p>
              <a:pPr algn="ctr">
                <a:lnSpc>
                  <a:spcPts val="1860"/>
                </a:lnSpc>
              </a:pPr>
            </a:p>
          </p:txBody>
        </p:sp>
      </p:grpSp>
      <p:sp>
        <p:nvSpPr>
          <p:cNvPr name="AutoShape 28" id="28"/>
          <p:cNvSpPr/>
          <p:nvPr/>
        </p:nvSpPr>
        <p:spPr>
          <a:xfrm flipH="true">
            <a:off x="7692376" y="5457022"/>
            <a:ext cx="820845" cy="0"/>
          </a:xfrm>
          <a:prstGeom prst="line">
            <a:avLst/>
          </a:prstGeom>
          <a:ln cap="flat" w="38100">
            <a:solidFill>
              <a:srgbClr val="000000"/>
            </a:solidFill>
            <a:prstDash val="solid"/>
            <a:headEnd type="none" len="sm" w="sm"/>
            <a:tailEnd type="none" len="sm" w="sm"/>
          </a:ln>
        </p:spPr>
      </p:sp>
      <p:sp>
        <p:nvSpPr>
          <p:cNvPr name="AutoShape 29" id="29"/>
          <p:cNvSpPr/>
          <p:nvPr/>
        </p:nvSpPr>
        <p:spPr>
          <a:xfrm flipH="true" flipV="true">
            <a:off x="7692836" y="4341802"/>
            <a:ext cx="430727" cy="0"/>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7692836" y="6608286"/>
            <a:ext cx="430727" cy="0"/>
          </a:xfrm>
          <a:prstGeom prst="line">
            <a:avLst/>
          </a:prstGeom>
          <a:ln cap="flat" w="38100">
            <a:solidFill>
              <a:srgbClr val="000000"/>
            </a:solidFill>
            <a:prstDash val="solid"/>
            <a:headEnd type="none" len="sm" w="sm"/>
            <a:tailEnd type="none" len="sm" w="sm"/>
          </a:ln>
        </p:spPr>
      </p:sp>
      <p:sp>
        <p:nvSpPr>
          <p:cNvPr name="AutoShape 31" id="31"/>
          <p:cNvSpPr/>
          <p:nvPr/>
        </p:nvSpPr>
        <p:spPr>
          <a:xfrm>
            <a:off x="8123563" y="4341802"/>
            <a:ext cx="0" cy="2286788"/>
          </a:xfrm>
          <a:prstGeom prst="line">
            <a:avLst/>
          </a:prstGeom>
          <a:ln cap="flat" w="38100">
            <a:solidFill>
              <a:srgbClr val="000000"/>
            </a:solidFill>
            <a:prstDash val="solid"/>
            <a:headEnd type="none" len="sm" w="sm"/>
            <a:tailEnd type="none" len="sm" w="sm"/>
          </a:ln>
        </p:spPr>
      </p:sp>
      <p:grpSp>
        <p:nvGrpSpPr>
          <p:cNvPr name="Group 32" id="32"/>
          <p:cNvGrpSpPr/>
          <p:nvPr/>
        </p:nvGrpSpPr>
        <p:grpSpPr>
          <a:xfrm rot="0">
            <a:off x="7052434" y="2375296"/>
            <a:ext cx="2387203" cy="757047"/>
            <a:chOff x="0" y="0"/>
            <a:chExt cx="829511" cy="263060"/>
          </a:xfrm>
        </p:grpSpPr>
        <p:sp>
          <p:nvSpPr>
            <p:cNvPr name="Freeform 33" id="33"/>
            <p:cNvSpPr/>
            <p:nvPr/>
          </p:nvSpPr>
          <p:spPr>
            <a:xfrm flipH="false" flipV="false" rot="0">
              <a:off x="0" y="0"/>
              <a:ext cx="829511" cy="263060"/>
            </a:xfrm>
            <a:custGeom>
              <a:avLst/>
              <a:gdLst/>
              <a:ahLst/>
              <a:cxnLst/>
              <a:rect r="r" b="b" t="t" l="l"/>
              <a:pathLst>
                <a:path h="263060" w="829511">
                  <a:moveTo>
                    <a:pt x="0" y="0"/>
                  </a:moveTo>
                  <a:lnTo>
                    <a:pt x="829511" y="0"/>
                  </a:lnTo>
                  <a:lnTo>
                    <a:pt x="829511" y="263060"/>
                  </a:lnTo>
                  <a:lnTo>
                    <a:pt x="0" y="263060"/>
                  </a:lnTo>
                  <a:close/>
                </a:path>
              </a:pathLst>
            </a:custGeom>
            <a:solidFill>
              <a:srgbClr val="CFECFD"/>
            </a:solidFill>
          </p:spPr>
        </p:sp>
        <p:sp>
          <p:nvSpPr>
            <p:cNvPr name="TextBox 34" id="34"/>
            <p:cNvSpPr txBox="true"/>
            <p:nvPr/>
          </p:nvSpPr>
          <p:spPr>
            <a:xfrm>
              <a:off x="0" y="-28575"/>
              <a:ext cx="829511" cy="291635"/>
            </a:xfrm>
            <a:prstGeom prst="rect">
              <a:avLst/>
            </a:prstGeom>
          </p:spPr>
          <p:txBody>
            <a:bodyPr anchor="ctr" rtlCol="false" tIns="50800" lIns="50800" bIns="50800" rIns="50800"/>
            <a:lstStyle/>
            <a:p>
              <a:pPr algn="ctr">
                <a:lnSpc>
                  <a:spcPts val="1860"/>
                </a:lnSpc>
              </a:pPr>
            </a:p>
          </p:txBody>
        </p:sp>
      </p:grpSp>
      <p:grpSp>
        <p:nvGrpSpPr>
          <p:cNvPr name="Group 35" id="35"/>
          <p:cNvGrpSpPr/>
          <p:nvPr/>
        </p:nvGrpSpPr>
        <p:grpSpPr>
          <a:xfrm rot="0">
            <a:off x="9926952" y="2375342"/>
            <a:ext cx="2387203" cy="756955"/>
            <a:chOff x="0" y="0"/>
            <a:chExt cx="829511" cy="263029"/>
          </a:xfrm>
        </p:grpSpPr>
        <p:sp>
          <p:nvSpPr>
            <p:cNvPr name="Freeform 36" id="36"/>
            <p:cNvSpPr/>
            <p:nvPr/>
          </p:nvSpPr>
          <p:spPr>
            <a:xfrm flipH="false" flipV="false" rot="0">
              <a:off x="0" y="0"/>
              <a:ext cx="829511" cy="263029"/>
            </a:xfrm>
            <a:custGeom>
              <a:avLst/>
              <a:gdLst/>
              <a:ahLst/>
              <a:cxnLst/>
              <a:rect r="r" b="b" t="t" l="l"/>
              <a:pathLst>
                <a:path h="263029" w="829511">
                  <a:moveTo>
                    <a:pt x="0" y="0"/>
                  </a:moveTo>
                  <a:lnTo>
                    <a:pt x="829511" y="0"/>
                  </a:lnTo>
                  <a:lnTo>
                    <a:pt x="829511" y="263029"/>
                  </a:lnTo>
                  <a:lnTo>
                    <a:pt x="0" y="263029"/>
                  </a:lnTo>
                  <a:close/>
                </a:path>
              </a:pathLst>
            </a:custGeom>
            <a:solidFill>
              <a:srgbClr val="CFECFD"/>
            </a:solidFill>
          </p:spPr>
        </p:sp>
        <p:sp>
          <p:nvSpPr>
            <p:cNvPr name="TextBox 37" id="37"/>
            <p:cNvSpPr txBox="true"/>
            <p:nvPr/>
          </p:nvSpPr>
          <p:spPr>
            <a:xfrm>
              <a:off x="0" y="-28575"/>
              <a:ext cx="829511" cy="291604"/>
            </a:xfrm>
            <a:prstGeom prst="rect">
              <a:avLst/>
            </a:prstGeom>
          </p:spPr>
          <p:txBody>
            <a:bodyPr anchor="ctr" rtlCol="false" tIns="50800" lIns="50800" bIns="50800" rIns="50800"/>
            <a:lstStyle/>
            <a:p>
              <a:pPr algn="ctr">
                <a:lnSpc>
                  <a:spcPts val="1860"/>
                </a:lnSpc>
              </a:pPr>
            </a:p>
          </p:txBody>
        </p:sp>
      </p:grpSp>
      <p:grpSp>
        <p:nvGrpSpPr>
          <p:cNvPr name="Group 38" id="38"/>
          <p:cNvGrpSpPr/>
          <p:nvPr/>
        </p:nvGrpSpPr>
        <p:grpSpPr>
          <a:xfrm rot="0">
            <a:off x="4176882" y="2375296"/>
            <a:ext cx="2387203" cy="757047"/>
            <a:chOff x="0" y="0"/>
            <a:chExt cx="829511" cy="263060"/>
          </a:xfrm>
        </p:grpSpPr>
        <p:sp>
          <p:nvSpPr>
            <p:cNvPr name="Freeform 39" id="39"/>
            <p:cNvSpPr/>
            <p:nvPr/>
          </p:nvSpPr>
          <p:spPr>
            <a:xfrm flipH="false" flipV="false" rot="0">
              <a:off x="0" y="0"/>
              <a:ext cx="829511" cy="263060"/>
            </a:xfrm>
            <a:custGeom>
              <a:avLst/>
              <a:gdLst/>
              <a:ahLst/>
              <a:cxnLst/>
              <a:rect r="r" b="b" t="t" l="l"/>
              <a:pathLst>
                <a:path h="263060" w="829511">
                  <a:moveTo>
                    <a:pt x="0" y="0"/>
                  </a:moveTo>
                  <a:lnTo>
                    <a:pt x="829511" y="0"/>
                  </a:lnTo>
                  <a:lnTo>
                    <a:pt x="829511" y="263060"/>
                  </a:lnTo>
                  <a:lnTo>
                    <a:pt x="0" y="263060"/>
                  </a:lnTo>
                  <a:close/>
                </a:path>
              </a:pathLst>
            </a:custGeom>
            <a:solidFill>
              <a:srgbClr val="CFECFD"/>
            </a:solidFill>
          </p:spPr>
        </p:sp>
        <p:sp>
          <p:nvSpPr>
            <p:cNvPr name="TextBox 40" id="40"/>
            <p:cNvSpPr txBox="true"/>
            <p:nvPr/>
          </p:nvSpPr>
          <p:spPr>
            <a:xfrm>
              <a:off x="0" y="-28575"/>
              <a:ext cx="829511" cy="291635"/>
            </a:xfrm>
            <a:prstGeom prst="rect">
              <a:avLst/>
            </a:prstGeom>
          </p:spPr>
          <p:txBody>
            <a:bodyPr anchor="ctr" rtlCol="false" tIns="50800" lIns="50800" bIns="50800" rIns="50800"/>
            <a:lstStyle/>
            <a:p>
              <a:pPr algn="ctr">
                <a:lnSpc>
                  <a:spcPts val="1860"/>
                </a:lnSpc>
              </a:pPr>
            </a:p>
          </p:txBody>
        </p:sp>
      </p:grpSp>
      <p:grpSp>
        <p:nvGrpSpPr>
          <p:cNvPr name="Group 41" id="41"/>
          <p:cNvGrpSpPr/>
          <p:nvPr/>
        </p:nvGrpSpPr>
        <p:grpSpPr>
          <a:xfrm rot="0">
            <a:off x="12801470" y="2375387"/>
            <a:ext cx="2387203" cy="756955"/>
            <a:chOff x="0" y="0"/>
            <a:chExt cx="829511" cy="263029"/>
          </a:xfrm>
        </p:grpSpPr>
        <p:sp>
          <p:nvSpPr>
            <p:cNvPr name="Freeform 42" id="42"/>
            <p:cNvSpPr/>
            <p:nvPr/>
          </p:nvSpPr>
          <p:spPr>
            <a:xfrm flipH="false" flipV="false" rot="0">
              <a:off x="0" y="0"/>
              <a:ext cx="829511" cy="263029"/>
            </a:xfrm>
            <a:custGeom>
              <a:avLst/>
              <a:gdLst/>
              <a:ahLst/>
              <a:cxnLst/>
              <a:rect r="r" b="b" t="t" l="l"/>
              <a:pathLst>
                <a:path h="263029" w="829511">
                  <a:moveTo>
                    <a:pt x="0" y="0"/>
                  </a:moveTo>
                  <a:lnTo>
                    <a:pt x="829511" y="0"/>
                  </a:lnTo>
                  <a:lnTo>
                    <a:pt x="829511" y="263029"/>
                  </a:lnTo>
                  <a:lnTo>
                    <a:pt x="0" y="263029"/>
                  </a:lnTo>
                  <a:close/>
                </a:path>
              </a:pathLst>
            </a:custGeom>
            <a:solidFill>
              <a:srgbClr val="CFECFD"/>
            </a:solidFill>
          </p:spPr>
        </p:sp>
        <p:sp>
          <p:nvSpPr>
            <p:cNvPr name="TextBox 43" id="43"/>
            <p:cNvSpPr txBox="true"/>
            <p:nvPr/>
          </p:nvSpPr>
          <p:spPr>
            <a:xfrm>
              <a:off x="0" y="-28575"/>
              <a:ext cx="829511" cy="291604"/>
            </a:xfrm>
            <a:prstGeom prst="rect">
              <a:avLst/>
            </a:prstGeom>
          </p:spPr>
          <p:txBody>
            <a:bodyPr anchor="ctr" rtlCol="false" tIns="50800" lIns="50800" bIns="50800" rIns="50800"/>
            <a:lstStyle/>
            <a:p>
              <a:pPr algn="ctr">
                <a:lnSpc>
                  <a:spcPts val="1860"/>
                </a:lnSpc>
              </a:pPr>
            </a:p>
          </p:txBody>
        </p:sp>
      </p:grpSp>
      <p:grpSp>
        <p:nvGrpSpPr>
          <p:cNvPr name="Group 44" id="44"/>
          <p:cNvGrpSpPr/>
          <p:nvPr/>
        </p:nvGrpSpPr>
        <p:grpSpPr>
          <a:xfrm rot="0">
            <a:off x="4176758" y="7747135"/>
            <a:ext cx="2387203" cy="757047"/>
            <a:chOff x="0" y="0"/>
            <a:chExt cx="829511" cy="263060"/>
          </a:xfrm>
        </p:grpSpPr>
        <p:sp>
          <p:nvSpPr>
            <p:cNvPr name="Freeform 45" id="45"/>
            <p:cNvSpPr/>
            <p:nvPr/>
          </p:nvSpPr>
          <p:spPr>
            <a:xfrm flipH="false" flipV="false" rot="0">
              <a:off x="0" y="0"/>
              <a:ext cx="829511" cy="263060"/>
            </a:xfrm>
            <a:custGeom>
              <a:avLst/>
              <a:gdLst/>
              <a:ahLst/>
              <a:cxnLst/>
              <a:rect r="r" b="b" t="t" l="l"/>
              <a:pathLst>
                <a:path h="263060" w="829511">
                  <a:moveTo>
                    <a:pt x="0" y="0"/>
                  </a:moveTo>
                  <a:lnTo>
                    <a:pt x="829511" y="0"/>
                  </a:lnTo>
                  <a:lnTo>
                    <a:pt x="829511" y="263060"/>
                  </a:lnTo>
                  <a:lnTo>
                    <a:pt x="0" y="263060"/>
                  </a:lnTo>
                  <a:close/>
                </a:path>
              </a:pathLst>
            </a:custGeom>
            <a:solidFill>
              <a:srgbClr val="CFECFD"/>
            </a:solidFill>
          </p:spPr>
        </p:sp>
        <p:sp>
          <p:nvSpPr>
            <p:cNvPr name="TextBox 46" id="46"/>
            <p:cNvSpPr txBox="true"/>
            <p:nvPr/>
          </p:nvSpPr>
          <p:spPr>
            <a:xfrm>
              <a:off x="0" y="-28575"/>
              <a:ext cx="829511" cy="291635"/>
            </a:xfrm>
            <a:prstGeom prst="rect">
              <a:avLst/>
            </a:prstGeom>
          </p:spPr>
          <p:txBody>
            <a:bodyPr anchor="ctr" rtlCol="false" tIns="50800" lIns="50800" bIns="50800" rIns="50800"/>
            <a:lstStyle/>
            <a:p>
              <a:pPr algn="ctr">
                <a:lnSpc>
                  <a:spcPts val="1860"/>
                </a:lnSpc>
              </a:pPr>
            </a:p>
          </p:txBody>
        </p:sp>
      </p:grpSp>
      <p:grpSp>
        <p:nvGrpSpPr>
          <p:cNvPr name="Group 47" id="47"/>
          <p:cNvGrpSpPr/>
          <p:nvPr/>
        </p:nvGrpSpPr>
        <p:grpSpPr>
          <a:xfrm rot="0">
            <a:off x="12845820" y="7720735"/>
            <a:ext cx="2387203" cy="756955"/>
            <a:chOff x="0" y="0"/>
            <a:chExt cx="829511" cy="263029"/>
          </a:xfrm>
        </p:grpSpPr>
        <p:sp>
          <p:nvSpPr>
            <p:cNvPr name="Freeform 48" id="48"/>
            <p:cNvSpPr/>
            <p:nvPr/>
          </p:nvSpPr>
          <p:spPr>
            <a:xfrm flipH="false" flipV="false" rot="0">
              <a:off x="0" y="0"/>
              <a:ext cx="829511" cy="263029"/>
            </a:xfrm>
            <a:custGeom>
              <a:avLst/>
              <a:gdLst/>
              <a:ahLst/>
              <a:cxnLst/>
              <a:rect r="r" b="b" t="t" l="l"/>
              <a:pathLst>
                <a:path h="263029" w="829511">
                  <a:moveTo>
                    <a:pt x="0" y="0"/>
                  </a:moveTo>
                  <a:lnTo>
                    <a:pt x="829511" y="0"/>
                  </a:lnTo>
                  <a:lnTo>
                    <a:pt x="829511" y="263029"/>
                  </a:lnTo>
                  <a:lnTo>
                    <a:pt x="0" y="263029"/>
                  </a:lnTo>
                  <a:close/>
                </a:path>
              </a:pathLst>
            </a:custGeom>
            <a:solidFill>
              <a:srgbClr val="CFECFD"/>
            </a:solidFill>
          </p:spPr>
        </p:sp>
        <p:sp>
          <p:nvSpPr>
            <p:cNvPr name="TextBox 49" id="49"/>
            <p:cNvSpPr txBox="true"/>
            <p:nvPr/>
          </p:nvSpPr>
          <p:spPr>
            <a:xfrm>
              <a:off x="0" y="-28575"/>
              <a:ext cx="829511" cy="291604"/>
            </a:xfrm>
            <a:prstGeom prst="rect">
              <a:avLst/>
            </a:prstGeom>
          </p:spPr>
          <p:txBody>
            <a:bodyPr anchor="ctr" rtlCol="false" tIns="50800" lIns="50800" bIns="50800" rIns="50800"/>
            <a:lstStyle/>
            <a:p>
              <a:pPr algn="ctr">
                <a:lnSpc>
                  <a:spcPts val="1860"/>
                </a:lnSpc>
              </a:pPr>
            </a:p>
          </p:txBody>
        </p:sp>
      </p:grpSp>
      <p:sp>
        <p:nvSpPr>
          <p:cNvPr name="AutoShape 50" id="50"/>
          <p:cNvSpPr/>
          <p:nvPr/>
        </p:nvSpPr>
        <p:spPr>
          <a:xfrm flipH="true">
            <a:off x="5370484" y="3400381"/>
            <a:ext cx="8644892" cy="0"/>
          </a:xfrm>
          <a:prstGeom prst="line">
            <a:avLst/>
          </a:prstGeom>
          <a:ln cap="flat" w="38100">
            <a:solidFill>
              <a:srgbClr val="000000"/>
            </a:solidFill>
            <a:prstDash val="solid"/>
            <a:headEnd type="none" len="sm" w="sm"/>
            <a:tailEnd type="none" len="sm" w="sm"/>
          </a:ln>
        </p:spPr>
      </p:sp>
      <p:sp>
        <p:nvSpPr>
          <p:cNvPr name="AutoShape 51" id="51"/>
          <p:cNvSpPr/>
          <p:nvPr/>
        </p:nvSpPr>
        <p:spPr>
          <a:xfrm flipV="true">
            <a:off x="9706823" y="3420686"/>
            <a:ext cx="0" cy="1276284"/>
          </a:xfrm>
          <a:prstGeom prst="line">
            <a:avLst/>
          </a:prstGeom>
          <a:ln cap="flat" w="38100">
            <a:solidFill>
              <a:srgbClr val="000000"/>
            </a:solidFill>
            <a:prstDash val="solid"/>
            <a:headEnd type="none" len="sm" w="sm"/>
            <a:tailEnd type="none" len="sm" w="sm"/>
          </a:ln>
        </p:spPr>
      </p:sp>
      <p:sp>
        <p:nvSpPr>
          <p:cNvPr name="AutoShape 52" id="52"/>
          <p:cNvSpPr/>
          <p:nvPr/>
        </p:nvSpPr>
        <p:spPr>
          <a:xfrm flipV="true">
            <a:off x="5370484" y="3132343"/>
            <a:ext cx="0" cy="268038"/>
          </a:xfrm>
          <a:prstGeom prst="line">
            <a:avLst/>
          </a:prstGeom>
          <a:ln cap="flat" w="38100">
            <a:solidFill>
              <a:srgbClr val="000000"/>
            </a:solidFill>
            <a:prstDash val="solid"/>
            <a:headEnd type="none" len="sm" w="sm"/>
            <a:tailEnd type="none" len="sm" w="sm"/>
          </a:ln>
        </p:spPr>
      </p:sp>
      <p:sp>
        <p:nvSpPr>
          <p:cNvPr name="AutoShape 53" id="53"/>
          <p:cNvSpPr/>
          <p:nvPr/>
        </p:nvSpPr>
        <p:spPr>
          <a:xfrm flipV="true">
            <a:off x="8246035" y="3132343"/>
            <a:ext cx="0" cy="247734"/>
          </a:xfrm>
          <a:prstGeom prst="line">
            <a:avLst/>
          </a:prstGeom>
          <a:ln cap="flat" w="38100">
            <a:solidFill>
              <a:srgbClr val="000000"/>
            </a:solidFill>
            <a:prstDash val="solid"/>
            <a:headEnd type="none" len="sm" w="sm"/>
            <a:tailEnd type="none" len="sm" w="sm"/>
          </a:ln>
        </p:spPr>
      </p:sp>
      <p:sp>
        <p:nvSpPr>
          <p:cNvPr name="AutoShape 54" id="54"/>
          <p:cNvSpPr/>
          <p:nvPr/>
        </p:nvSpPr>
        <p:spPr>
          <a:xfrm flipV="true">
            <a:off x="11120553" y="3132297"/>
            <a:ext cx="0" cy="268084"/>
          </a:xfrm>
          <a:prstGeom prst="line">
            <a:avLst/>
          </a:prstGeom>
          <a:ln cap="flat" w="38100">
            <a:solidFill>
              <a:srgbClr val="000000"/>
            </a:solidFill>
            <a:prstDash val="solid"/>
            <a:headEnd type="none" len="sm" w="sm"/>
            <a:tailEnd type="none" len="sm" w="sm"/>
          </a:ln>
        </p:spPr>
      </p:sp>
      <p:sp>
        <p:nvSpPr>
          <p:cNvPr name="AutoShape 55" id="55"/>
          <p:cNvSpPr/>
          <p:nvPr/>
        </p:nvSpPr>
        <p:spPr>
          <a:xfrm flipV="true">
            <a:off x="13995071" y="3132343"/>
            <a:ext cx="0" cy="247734"/>
          </a:xfrm>
          <a:prstGeom prst="line">
            <a:avLst/>
          </a:prstGeom>
          <a:ln cap="flat" w="38100">
            <a:solidFill>
              <a:srgbClr val="000000"/>
            </a:solidFill>
            <a:prstDash val="solid"/>
            <a:headEnd type="none" len="sm" w="sm"/>
            <a:tailEnd type="none" len="sm" w="sm"/>
          </a:ln>
        </p:spPr>
      </p:sp>
      <p:sp>
        <p:nvSpPr>
          <p:cNvPr name="AutoShape 56" id="56"/>
          <p:cNvSpPr/>
          <p:nvPr/>
        </p:nvSpPr>
        <p:spPr>
          <a:xfrm>
            <a:off x="5370484" y="7441512"/>
            <a:ext cx="8668937" cy="0"/>
          </a:xfrm>
          <a:prstGeom prst="line">
            <a:avLst/>
          </a:prstGeom>
          <a:ln cap="flat" w="38100">
            <a:solidFill>
              <a:srgbClr val="000000"/>
            </a:solidFill>
            <a:prstDash val="solid"/>
            <a:headEnd type="none" len="sm" w="sm"/>
            <a:tailEnd type="none" len="sm" w="sm"/>
          </a:ln>
        </p:spPr>
      </p:sp>
      <p:sp>
        <p:nvSpPr>
          <p:cNvPr name="AutoShape 57" id="57"/>
          <p:cNvSpPr/>
          <p:nvPr/>
        </p:nvSpPr>
        <p:spPr>
          <a:xfrm flipH="true">
            <a:off x="9703082" y="6170454"/>
            <a:ext cx="3740" cy="1250753"/>
          </a:xfrm>
          <a:prstGeom prst="line">
            <a:avLst/>
          </a:prstGeom>
          <a:ln cap="flat" w="38100">
            <a:solidFill>
              <a:srgbClr val="000000"/>
            </a:solidFill>
            <a:prstDash val="solid"/>
            <a:headEnd type="none" len="sm" w="sm"/>
            <a:tailEnd type="none" len="sm" w="sm"/>
          </a:ln>
        </p:spPr>
      </p:sp>
      <p:sp>
        <p:nvSpPr>
          <p:cNvPr name="AutoShape 58" id="58"/>
          <p:cNvSpPr/>
          <p:nvPr/>
        </p:nvSpPr>
        <p:spPr>
          <a:xfrm>
            <a:off x="14039421" y="7421207"/>
            <a:ext cx="0" cy="299528"/>
          </a:xfrm>
          <a:prstGeom prst="line">
            <a:avLst/>
          </a:prstGeom>
          <a:ln cap="flat" w="38100">
            <a:solidFill>
              <a:srgbClr val="000000"/>
            </a:solidFill>
            <a:prstDash val="solid"/>
            <a:headEnd type="none" len="sm" w="sm"/>
            <a:tailEnd type="none" len="sm" w="sm"/>
          </a:ln>
        </p:spPr>
      </p:sp>
      <p:sp>
        <p:nvSpPr>
          <p:cNvPr name="AutoShape 59" id="59"/>
          <p:cNvSpPr/>
          <p:nvPr/>
        </p:nvSpPr>
        <p:spPr>
          <a:xfrm>
            <a:off x="5370360" y="7421207"/>
            <a:ext cx="0" cy="325928"/>
          </a:xfrm>
          <a:prstGeom prst="line">
            <a:avLst/>
          </a:prstGeom>
          <a:ln cap="flat" w="38100">
            <a:solidFill>
              <a:srgbClr val="000000"/>
            </a:solidFill>
            <a:prstDash val="solid"/>
            <a:headEnd type="none" len="sm" w="sm"/>
            <a:tailEnd type="none" len="sm" w="sm"/>
          </a:ln>
        </p:spPr>
      </p:sp>
      <p:sp>
        <p:nvSpPr>
          <p:cNvPr name="TextBox 60" id="60"/>
          <p:cNvSpPr txBox="true"/>
          <p:nvPr/>
        </p:nvSpPr>
        <p:spPr>
          <a:xfrm rot="0">
            <a:off x="4560854" y="2608062"/>
            <a:ext cx="1659868" cy="263032"/>
          </a:xfrm>
          <a:prstGeom prst="rect">
            <a:avLst/>
          </a:prstGeom>
        </p:spPr>
        <p:txBody>
          <a:bodyPr anchor="t" rtlCol="false" tIns="0" lIns="0" bIns="0" rIns="0">
            <a:spAutoFit/>
          </a:bodyPr>
          <a:lstStyle/>
          <a:p>
            <a:pPr algn="ctr">
              <a:lnSpc>
                <a:spcPts val="2185"/>
              </a:lnSpc>
            </a:pPr>
            <a:r>
              <a:rPr lang="en-US" b="true" sz="1561" spc="226">
                <a:solidFill>
                  <a:srgbClr val="082B42"/>
                </a:solidFill>
                <a:latin typeface="Now Bold"/>
                <a:ea typeface="Now Bold"/>
                <a:cs typeface="Now Bold"/>
                <a:sym typeface="Now Bold"/>
              </a:rPr>
              <a:t>DATASET </a:t>
            </a:r>
          </a:p>
        </p:txBody>
      </p:sp>
      <p:sp>
        <p:nvSpPr>
          <p:cNvPr name="TextBox 61" id="61"/>
          <p:cNvSpPr txBox="true"/>
          <p:nvPr/>
        </p:nvSpPr>
        <p:spPr>
          <a:xfrm rot="0">
            <a:off x="7052434" y="2560458"/>
            <a:ext cx="2387203" cy="284957"/>
          </a:xfrm>
          <a:prstGeom prst="rect">
            <a:avLst/>
          </a:prstGeom>
        </p:spPr>
        <p:txBody>
          <a:bodyPr anchor="t" rtlCol="false" tIns="0" lIns="0" bIns="0" rIns="0">
            <a:spAutoFit/>
          </a:bodyPr>
          <a:lstStyle/>
          <a:p>
            <a:pPr algn="ctr">
              <a:lnSpc>
                <a:spcPts val="2390"/>
              </a:lnSpc>
            </a:pPr>
            <a:r>
              <a:rPr lang="en-US" b="true" sz="1707" spc="247">
                <a:solidFill>
                  <a:srgbClr val="082B42"/>
                </a:solidFill>
                <a:latin typeface="Now Bold"/>
                <a:ea typeface="Now Bold"/>
                <a:cs typeface="Now Bold"/>
                <a:sym typeface="Now Bold"/>
              </a:rPr>
              <a:t>PREPROCESSING</a:t>
            </a:r>
          </a:p>
        </p:txBody>
      </p:sp>
      <p:sp>
        <p:nvSpPr>
          <p:cNvPr name="TextBox 62" id="62"/>
          <p:cNvSpPr txBox="true"/>
          <p:nvPr/>
        </p:nvSpPr>
        <p:spPr>
          <a:xfrm rot="0">
            <a:off x="10270314" y="2595151"/>
            <a:ext cx="1814163" cy="263032"/>
          </a:xfrm>
          <a:prstGeom prst="rect">
            <a:avLst/>
          </a:prstGeom>
        </p:spPr>
        <p:txBody>
          <a:bodyPr anchor="t" rtlCol="false" tIns="0" lIns="0" bIns="0" rIns="0">
            <a:spAutoFit/>
          </a:bodyPr>
          <a:lstStyle/>
          <a:p>
            <a:pPr algn="ctr">
              <a:lnSpc>
                <a:spcPts val="2185"/>
              </a:lnSpc>
            </a:pPr>
            <a:r>
              <a:rPr lang="en-US" b="true" sz="1561" spc="226">
                <a:solidFill>
                  <a:srgbClr val="082B42"/>
                </a:solidFill>
                <a:latin typeface="Now Bold"/>
                <a:ea typeface="Now Bold"/>
                <a:cs typeface="Now Bold"/>
                <a:sym typeface="Now Bold"/>
              </a:rPr>
              <a:t>VIZALIZATION</a:t>
            </a:r>
          </a:p>
        </p:txBody>
      </p:sp>
      <p:sp>
        <p:nvSpPr>
          <p:cNvPr name="TextBox 63" id="63"/>
          <p:cNvSpPr txBox="true"/>
          <p:nvPr/>
        </p:nvSpPr>
        <p:spPr>
          <a:xfrm rot="0">
            <a:off x="13146651" y="2608062"/>
            <a:ext cx="1659868" cy="263032"/>
          </a:xfrm>
          <a:prstGeom prst="rect">
            <a:avLst/>
          </a:prstGeom>
        </p:spPr>
        <p:txBody>
          <a:bodyPr anchor="t" rtlCol="false" tIns="0" lIns="0" bIns="0" rIns="0">
            <a:spAutoFit/>
          </a:bodyPr>
          <a:lstStyle/>
          <a:p>
            <a:pPr algn="ctr">
              <a:lnSpc>
                <a:spcPts val="2185"/>
              </a:lnSpc>
            </a:pPr>
            <a:r>
              <a:rPr lang="en-US" b="true" sz="1561" spc="226">
                <a:solidFill>
                  <a:srgbClr val="082B42"/>
                </a:solidFill>
                <a:latin typeface="Now Bold"/>
                <a:ea typeface="Now Bold"/>
                <a:cs typeface="Now Bold"/>
                <a:sym typeface="Now Bold"/>
              </a:rPr>
              <a:t>MODELING</a:t>
            </a:r>
          </a:p>
        </p:txBody>
      </p:sp>
      <p:sp>
        <p:nvSpPr>
          <p:cNvPr name="TextBox 64" id="64"/>
          <p:cNvSpPr txBox="true"/>
          <p:nvPr/>
        </p:nvSpPr>
        <p:spPr>
          <a:xfrm rot="0">
            <a:off x="4581676" y="7986310"/>
            <a:ext cx="1659868" cy="263032"/>
          </a:xfrm>
          <a:prstGeom prst="rect">
            <a:avLst/>
          </a:prstGeom>
        </p:spPr>
        <p:txBody>
          <a:bodyPr anchor="t" rtlCol="false" tIns="0" lIns="0" bIns="0" rIns="0">
            <a:spAutoFit/>
          </a:bodyPr>
          <a:lstStyle/>
          <a:p>
            <a:pPr algn="ctr">
              <a:lnSpc>
                <a:spcPts val="2185"/>
              </a:lnSpc>
            </a:pPr>
            <a:r>
              <a:rPr lang="en-US" b="true" sz="1561" spc="226">
                <a:solidFill>
                  <a:srgbClr val="082B42"/>
                </a:solidFill>
                <a:latin typeface="Now Bold"/>
                <a:ea typeface="Now Bold"/>
                <a:cs typeface="Now Bold"/>
                <a:sym typeface="Now Bold"/>
              </a:rPr>
              <a:t>AZURE</a:t>
            </a:r>
          </a:p>
        </p:txBody>
      </p:sp>
      <p:sp>
        <p:nvSpPr>
          <p:cNvPr name="TextBox 65" id="65"/>
          <p:cNvSpPr txBox="true"/>
          <p:nvPr/>
        </p:nvSpPr>
        <p:spPr>
          <a:xfrm rot="0">
            <a:off x="13209487" y="7935817"/>
            <a:ext cx="1659868" cy="263032"/>
          </a:xfrm>
          <a:prstGeom prst="rect">
            <a:avLst/>
          </a:prstGeom>
        </p:spPr>
        <p:txBody>
          <a:bodyPr anchor="t" rtlCol="false" tIns="0" lIns="0" bIns="0" rIns="0">
            <a:spAutoFit/>
          </a:bodyPr>
          <a:lstStyle/>
          <a:p>
            <a:pPr algn="ctr">
              <a:lnSpc>
                <a:spcPts val="2185"/>
              </a:lnSpc>
            </a:pPr>
            <a:r>
              <a:rPr lang="en-US" b="true" sz="1561" spc="226">
                <a:solidFill>
                  <a:srgbClr val="082B42"/>
                </a:solidFill>
                <a:latin typeface="Now Bold"/>
                <a:ea typeface="Now Bold"/>
                <a:cs typeface="Now Bold"/>
                <a:sym typeface="Now Bold"/>
              </a:rPr>
              <a:t>STREAMLIT</a:t>
            </a:r>
          </a:p>
        </p:txBody>
      </p:sp>
      <p:sp>
        <p:nvSpPr>
          <p:cNvPr name="TextBox 66" id="66"/>
          <p:cNvSpPr txBox="true"/>
          <p:nvPr/>
        </p:nvSpPr>
        <p:spPr>
          <a:xfrm rot="0">
            <a:off x="5734027" y="4195999"/>
            <a:ext cx="1659868" cy="263032"/>
          </a:xfrm>
          <a:prstGeom prst="rect">
            <a:avLst/>
          </a:prstGeom>
        </p:spPr>
        <p:txBody>
          <a:bodyPr anchor="t" rtlCol="false" tIns="0" lIns="0" bIns="0" rIns="0">
            <a:spAutoFit/>
          </a:bodyPr>
          <a:lstStyle/>
          <a:p>
            <a:pPr algn="ctr">
              <a:lnSpc>
                <a:spcPts val="2185"/>
              </a:lnSpc>
            </a:pPr>
            <a:r>
              <a:rPr lang="en-US" b="true" sz="1561" spc="226">
                <a:solidFill>
                  <a:srgbClr val="082B42"/>
                </a:solidFill>
                <a:latin typeface="Now Bold"/>
                <a:ea typeface="Now Bold"/>
                <a:cs typeface="Now Bold"/>
                <a:sym typeface="Now Bold"/>
              </a:rPr>
              <a:t>DATASET</a:t>
            </a:r>
            <a:r>
              <a:rPr lang="en-US" b="true" sz="1561" spc="226">
                <a:solidFill>
                  <a:srgbClr val="082B42"/>
                </a:solidFill>
                <a:latin typeface="Now Bold"/>
                <a:ea typeface="Now Bold"/>
                <a:cs typeface="Now Bold"/>
                <a:sym typeface="Now Bold"/>
              </a:rPr>
              <a:t> </a:t>
            </a:r>
          </a:p>
        </p:txBody>
      </p:sp>
      <p:sp>
        <p:nvSpPr>
          <p:cNvPr name="TextBox 67" id="67"/>
          <p:cNvSpPr txBox="true"/>
          <p:nvPr/>
        </p:nvSpPr>
        <p:spPr>
          <a:xfrm rot="0">
            <a:off x="5411610" y="5193383"/>
            <a:ext cx="2305857" cy="327623"/>
          </a:xfrm>
          <a:prstGeom prst="rect">
            <a:avLst/>
          </a:prstGeom>
        </p:spPr>
        <p:txBody>
          <a:bodyPr anchor="t" rtlCol="false" tIns="0" lIns="0" bIns="0" rIns="0">
            <a:spAutoFit/>
          </a:bodyPr>
          <a:lstStyle/>
          <a:p>
            <a:pPr algn="ctr">
              <a:lnSpc>
                <a:spcPts val="2610"/>
              </a:lnSpc>
            </a:pPr>
            <a:r>
              <a:rPr lang="en-US" b="true" sz="1864" spc="270">
                <a:solidFill>
                  <a:srgbClr val="082B42"/>
                </a:solidFill>
                <a:latin typeface="Now Bold"/>
                <a:ea typeface="Now Bold"/>
                <a:cs typeface="Now Bold"/>
                <a:sym typeface="Now Bold"/>
              </a:rPr>
              <a:t>VIZUALIZATION</a:t>
            </a:r>
          </a:p>
        </p:txBody>
      </p:sp>
      <p:sp>
        <p:nvSpPr>
          <p:cNvPr name="TextBox 68" id="68"/>
          <p:cNvSpPr txBox="true"/>
          <p:nvPr/>
        </p:nvSpPr>
        <p:spPr>
          <a:xfrm rot="0">
            <a:off x="5734027" y="6462482"/>
            <a:ext cx="1659868" cy="263032"/>
          </a:xfrm>
          <a:prstGeom prst="rect">
            <a:avLst/>
          </a:prstGeom>
        </p:spPr>
        <p:txBody>
          <a:bodyPr anchor="t" rtlCol="false" tIns="0" lIns="0" bIns="0" rIns="0">
            <a:spAutoFit/>
          </a:bodyPr>
          <a:lstStyle/>
          <a:p>
            <a:pPr algn="ctr">
              <a:lnSpc>
                <a:spcPts val="2185"/>
              </a:lnSpc>
            </a:pPr>
            <a:r>
              <a:rPr lang="en-US" b="true" sz="1561" spc="226">
                <a:solidFill>
                  <a:srgbClr val="082B42"/>
                </a:solidFill>
                <a:latin typeface="Now Bold"/>
                <a:ea typeface="Now Bold"/>
                <a:cs typeface="Now Bold"/>
                <a:sym typeface="Now Bold"/>
              </a:rPr>
              <a:t>MODELING</a:t>
            </a:r>
          </a:p>
        </p:txBody>
      </p:sp>
      <p:sp>
        <p:nvSpPr>
          <p:cNvPr name="TextBox 69" id="69"/>
          <p:cNvSpPr txBox="true"/>
          <p:nvPr/>
        </p:nvSpPr>
        <p:spPr>
          <a:xfrm rot="0">
            <a:off x="12084477" y="4134362"/>
            <a:ext cx="1659868" cy="263032"/>
          </a:xfrm>
          <a:prstGeom prst="rect">
            <a:avLst/>
          </a:prstGeom>
        </p:spPr>
        <p:txBody>
          <a:bodyPr anchor="t" rtlCol="false" tIns="0" lIns="0" bIns="0" rIns="0">
            <a:spAutoFit/>
          </a:bodyPr>
          <a:lstStyle/>
          <a:p>
            <a:pPr algn="ctr">
              <a:lnSpc>
                <a:spcPts val="2185"/>
              </a:lnSpc>
            </a:pPr>
            <a:r>
              <a:rPr lang="en-US" b="true" sz="1561" spc="226">
                <a:solidFill>
                  <a:srgbClr val="082B42"/>
                </a:solidFill>
                <a:latin typeface="Now Bold"/>
                <a:ea typeface="Now Bold"/>
                <a:cs typeface="Now Bold"/>
                <a:sym typeface="Now Bold"/>
              </a:rPr>
              <a:t>DATASET</a:t>
            </a:r>
          </a:p>
        </p:txBody>
      </p:sp>
      <p:sp>
        <p:nvSpPr>
          <p:cNvPr name="TextBox 70" id="70"/>
          <p:cNvSpPr txBox="true"/>
          <p:nvPr/>
        </p:nvSpPr>
        <p:spPr>
          <a:xfrm rot="0">
            <a:off x="11696178" y="5150796"/>
            <a:ext cx="2536846" cy="313707"/>
          </a:xfrm>
          <a:prstGeom prst="rect">
            <a:avLst/>
          </a:prstGeom>
        </p:spPr>
        <p:txBody>
          <a:bodyPr anchor="t" rtlCol="false" tIns="0" lIns="0" bIns="0" rIns="0">
            <a:spAutoFit/>
          </a:bodyPr>
          <a:lstStyle/>
          <a:p>
            <a:pPr algn="ctr">
              <a:lnSpc>
                <a:spcPts val="2569"/>
              </a:lnSpc>
            </a:pPr>
            <a:r>
              <a:rPr lang="en-US" b="true" sz="1835" spc="266">
                <a:solidFill>
                  <a:srgbClr val="082B42"/>
                </a:solidFill>
                <a:latin typeface="Now Bold"/>
                <a:ea typeface="Now Bold"/>
                <a:cs typeface="Now Bold"/>
                <a:sym typeface="Now Bold"/>
              </a:rPr>
              <a:t>PREPROCESSING</a:t>
            </a:r>
          </a:p>
        </p:txBody>
      </p:sp>
      <p:sp>
        <p:nvSpPr>
          <p:cNvPr name="TextBox 71" id="71"/>
          <p:cNvSpPr txBox="true"/>
          <p:nvPr/>
        </p:nvSpPr>
        <p:spPr>
          <a:xfrm rot="0">
            <a:off x="12084477" y="6400845"/>
            <a:ext cx="1659868" cy="263032"/>
          </a:xfrm>
          <a:prstGeom prst="rect">
            <a:avLst/>
          </a:prstGeom>
        </p:spPr>
        <p:txBody>
          <a:bodyPr anchor="t" rtlCol="false" tIns="0" lIns="0" bIns="0" rIns="0">
            <a:spAutoFit/>
          </a:bodyPr>
          <a:lstStyle/>
          <a:p>
            <a:pPr algn="ctr">
              <a:lnSpc>
                <a:spcPts val="2185"/>
              </a:lnSpc>
            </a:pPr>
            <a:r>
              <a:rPr lang="en-US" b="true" sz="1561" spc="226">
                <a:solidFill>
                  <a:srgbClr val="082B42"/>
                </a:solidFill>
                <a:latin typeface="Now Bold"/>
                <a:ea typeface="Now Bold"/>
                <a:cs typeface="Now Bold"/>
                <a:sym typeface="Now Bold"/>
              </a:rPr>
              <a:t>MODELING</a:t>
            </a:r>
          </a:p>
        </p:txBody>
      </p:sp>
      <p:sp>
        <p:nvSpPr>
          <p:cNvPr name="TextBox 72" id="72"/>
          <p:cNvSpPr txBox="true"/>
          <p:nvPr/>
        </p:nvSpPr>
        <p:spPr>
          <a:xfrm rot="0">
            <a:off x="3980864" y="1271835"/>
            <a:ext cx="2738630" cy="825011"/>
          </a:xfrm>
          <a:prstGeom prst="rect">
            <a:avLst/>
          </a:prstGeom>
        </p:spPr>
        <p:txBody>
          <a:bodyPr anchor="t" rtlCol="false" tIns="0" lIns="0" bIns="0" rIns="0">
            <a:spAutoFit/>
          </a:bodyPr>
          <a:lstStyle/>
          <a:p>
            <a:pPr algn="l" marL="516920" indent="-258460" lvl="1">
              <a:lnSpc>
                <a:spcPts val="3351"/>
              </a:lnSpc>
              <a:buFont typeface="Arial"/>
              <a:buChar char="•"/>
            </a:pPr>
            <a:r>
              <a:rPr lang="en-US" sz="2394" spc="21">
                <a:solidFill>
                  <a:srgbClr val="082B42"/>
                </a:solidFill>
                <a:latin typeface="Now"/>
                <a:ea typeface="Now"/>
                <a:cs typeface="Now"/>
                <a:sym typeface="Now"/>
              </a:rPr>
              <a:t>part of image </a:t>
            </a:r>
          </a:p>
          <a:p>
            <a:pPr algn="l">
              <a:lnSpc>
                <a:spcPts val="3351"/>
              </a:lnSpc>
            </a:pPr>
            <a:r>
              <a:rPr lang="en-US" sz="2394" spc="21">
                <a:solidFill>
                  <a:srgbClr val="082B42"/>
                </a:solidFill>
                <a:latin typeface="Now"/>
                <a:ea typeface="Now"/>
                <a:cs typeface="Now"/>
                <a:sym typeface="Now"/>
              </a:rPr>
              <a:t>     to text</a:t>
            </a:r>
          </a:p>
        </p:txBody>
      </p:sp>
      <p:sp>
        <p:nvSpPr>
          <p:cNvPr name="TextBox 73" id="73"/>
          <p:cNvSpPr txBox="true"/>
          <p:nvPr/>
        </p:nvSpPr>
        <p:spPr>
          <a:xfrm rot="0">
            <a:off x="12845820" y="1715312"/>
            <a:ext cx="2738630" cy="389735"/>
          </a:xfrm>
          <a:prstGeom prst="rect">
            <a:avLst/>
          </a:prstGeom>
        </p:spPr>
        <p:txBody>
          <a:bodyPr anchor="t" rtlCol="false" tIns="0" lIns="0" bIns="0" rIns="0">
            <a:spAutoFit/>
          </a:bodyPr>
          <a:lstStyle/>
          <a:p>
            <a:pPr algn="l" marL="492487" indent="-246243" lvl="1">
              <a:lnSpc>
                <a:spcPts val="3193"/>
              </a:lnSpc>
              <a:buFont typeface="Arial"/>
              <a:buChar char="•"/>
            </a:pPr>
            <a:r>
              <a:rPr lang="en-US" sz="2281" spc="20">
                <a:solidFill>
                  <a:srgbClr val="082B42"/>
                </a:solidFill>
                <a:latin typeface="Now"/>
                <a:ea typeface="Now"/>
                <a:cs typeface="Now"/>
                <a:sym typeface="Now"/>
              </a:rPr>
              <a:t>with cnn model</a:t>
            </a:r>
          </a:p>
        </p:txBody>
      </p:sp>
      <p:sp>
        <p:nvSpPr>
          <p:cNvPr name="TextBox 74" id="74"/>
          <p:cNvSpPr txBox="true"/>
          <p:nvPr/>
        </p:nvSpPr>
        <p:spPr>
          <a:xfrm rot="0">
            <a:off x="14676422" y="4008915"/>
            <a:ext cx="2738630" cy="447954"/>
          </a:xfrm>
          <a:prstGeom prst="rect">
            <a:avLst/>
          </a:prstGeom>
        </p:spPr>
        <p:txBody>
          <a:bodyPr anchor="t" rtlCol="false" tIns="0" lIns="0" bIns="0" rIns="0">
            <a:spAutoFit/>
          </a:bodyPr>
          <a:lstStyle/>
          <a:p>
            <a:pPr algn="l" marL="564365" indent="-282183" lvl="1">
              <a:lnSpc>
                <a:spcPts val="3659"/>
              </a:lnSpc>
              <a:buFont typeface="Arial"/>
              <a:buChar char="•"/>
            </a:pPr>
            <a:r>
              <a:rPr lang="en-US" sz="2614" spc="23">
                <a:solidFill>
                  <a:srgbClr val="082B42"/>
                </a:solidFill>
                <a:latin typeface="Now"/>
                <a:ea typeface="Now"/>
                <a:cs typeface="Now"/>
                <a:sym typeface="Now"/>
              </a:rPr>
              <a:t>Part of Chat </a:t>
            </a:r>
          </a:p>
        </p:txBody>
      </p:sp>
      <p:sp>
        <p:nvSpPr>
          <p:cNvPr name="AutoShape 75" id="75"/>
          <p:cNvSpPr/>
          <p:nvPr/>
        </p:nvSpPr>
        <p:spPr>
          <a:xfrm flipV="true">
            <a:off x="5350179" y="2127654"/>
            <a:ext cx="0" cy="247734"/>
          </a:xfrm>
          <a:prstGeom prst="line">
            <a:avLst/>
          </a:prstGeom>
          <a:ln cap="flat" w="38100">
            <a:solidFill>
              <a:srgbClr val="000000"/>
            </a:solidFill>
            <a:prstDash val="solid"/>
            <a:headEnd type="none" len="sm" w="sm"/>
            <a:tailEnd type="none" len="sm" w="sm"/>
          </a:ln>
        </p:spPr>
      </p:sp>
      <p:sp>
        <p:nvSpPr>
          <p:cNvPr name="AutoShape 76" id="76"/>
          <p:cNvSpPr/>
          <p:nvPr/>
        </p:nvSpPr>
        <p:spPr>
          <a:xfrm flipV="true">
            <a:off x="13992299" y="2127562"/>
            <a:ext cx="0" cy="247734"/>
          </a:xfrm>
          <a:prstGeom prst="line">
            <a:avLst/>
          </a:prstGeom>
          <a:ln cap="flat" w="38100">
            <a:solidFill>
              <a:srgbClr val="000000"/>
            </a:solidFill>
            <a:prstDash val="solid"/>
            <a:headEnd type="none" len="sm" w="sm"/>
            <a:tailEnd type="none" len="sm" w="sm"/>
          </a:ln>
        </p:spPr>
      </p:sp>
      <p:sp>
        <p:nvSpPr>
          <p:cNvPr name="AutoShape 77" id="77"/>
          <p:cNvSpPr/>
          <p:nvPr/>
        </p:nvSpPr>
        <p:spPr>
          <a:xfrm>
            <a:off x="14100798" y="4300470"/>
            <a:ext cx="430727" cy="0"/>
          </a:xfrm>
          <a:prstGeom prst="line">
            <a:avLst/>
          </a:prstGeom>
          <a:ln cap="flat" w="38100">
            <a:solidFill>
              <a:srgbClr val="000000"/>
            </a:solidFill>
            <a:prstDash val="solid"/>
            <a:headEnd type="none" len="sm" w="sm"/>
            <a:tailEnd type="none" len="sm" w="sm"/>
          </a:ln>
        </p:spPr>
      </p:sp>
      <p:sp>
        <p:nvSpPr>
          <p:cNvPr name="AutoShape 78" id="78"/>
          <p:cNvSpPr/>
          <p:nvPr/>
        </p:nvSpPr>
        <p:spPr>
          <a:xfrm flipH="true">
            <a:off x="4371612" y="4351387"/>
            <a:ext cx="933561" cy="40219"/>
          </a:xfrm>
          <a:prstGeom prst="line">
            <a:avLst/>
          </a:prstGeom>
          <a:ln cap="flat" w="38100">
            <a:solidFill>
              <a:srgbClr val="000000"/>
            </a:solidFill>
            <a:prstDash val="solid"/>
            <a:headEnd type="none" len="sm" w="sm"/>
            <a:tailEnd type="none" len="sm" w="sm"/>
          </a:ln>
        </p:spPr>
      </p:sp>
      <p:sp>
        <p:nvSpPr>
          <p:cNvPr name="TextBox 79" id="79"/>
          <p:cNvSpPr txBox="true"/>
          <p:nvPr/>
        </p:nvSpPr>
        <p:spPr>
          <a:xfrm rot="0">
            <a:off x="1632982" y="3955288"/>
            <a:ext cx="2738630" cy="825011"/>
          </a:xfrm>
          <a:prstGeom prst="rect">
            <a:avLst/>
          </a:prstGeom>
        </p:spPr>
        <p:txBody>
          <a:bodyPr anchor="t" rtlCol="false" tIns="0" lIns="0" bIns="0" rIns="0">
            <a:spAutoFit/>
          </a:bodyPr>
          <a:lstStyle/>
          <a:p>
            <a:pPr algn="l" marL="516920" indent="-258460" lvl="1">
              <a:lnSpc>
                <a:spcPts val="3351"/>
              </a:lnSpc>
              <a:buFont typeface="Arial"/>
              <a:buChar char="•"/>
            </a:pPr>
            <a:r>
              <a:rPr lang="en-US" sz="2394" spc="21">
                <a:solidFill>
                  <a:srgbClr val="082B42"/>
                </a:solidFill>
                <a:latin typeface="Now"/>
                <a:ea typeface="Now"/>
                <a:cs typeface="Now"/>
                <a:sym typeface="Now"/>
              </a:rPr>
              <a:t>part of Translation </a:t>
            </a:r>
          </a:p>
        </p:txBody>
      </p:sp>
      <p:sp>
        <p:nvSpPr>
          <p:cNvPr name="TextBox 80" id="80"/>
          <p:cNvSpPr txBox="true"/>
          <p:nvPr/>
        </p:nvSpPr>
        <p:spPr>
          <a:xfrm rot="0">
            <a:off x="628694" y="769899"/>
            <a:ext cx="2248682" cy="1395741"/>
          </a:xfrm>
          <a:prstGeom prst="rect">
            <a:avLst/>
          </a:prstGeom>
        </p:spPr>
        <p:txBody>
          <a:bodyPr anchor="t" rtlCol="false" tIns="0" lIns="0" bIns="0" rIns="0">
            <a:spAutoFit/>
          </a:bodyPr>
          <a:lstStyle/>
          <a:p>
            <a:pPr algn="l">
              <a:lnSpc>
                <a:spcPts val="5306"/>
              </a:lnSpc>
            </a:pPr>
            <a:r>
              <a:rPr lang="en-US" b="true" sz="5586">
                <a:solidFill>
                  <a:srgbClr val="082B42"/>
                </a:solidFill>
                <a:latin typeface="Now Bold"/>
                <a:ea typeface="Now Bold"/>
                <a:cs typeface="Now Bold"/>
                <a:sym typeface="Now Bold"/>
              </a:rPr>
              <a:t>MIND MAP</a:t>
            </a:r>
          </a:p>
        </p:txBody>
      </p:sp>
      <p:sp>
        <p:nvSpPr>
          <p:cNvPr name="Freeform 81" id="81"/>
          <p:cNvSpPr/>
          <p:nvPr/>
        </p:nvSpPr>
        <p:spPr>
          <a:xfrm flipH="false" flipV="false" rot="0">
            <a:off x="16727725" y="142062"/>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5752793" y="1774473"/>
            <a:ext cx="3989911" cy="1630715"/>
            <a:chOff x="0" y="0"/>
            <a:chExt cx="1050841" cy="429489"/>
          </a:xfrm>
        </p:grpSpPr>
        <p:sp>
          <p:nvSpPr>
            <p:cNvPr name="Freeform 4" id="4"/>
            <p:cNvSpPr/>
            <p:nvPr/>
          </p:nvSpPr>
          <p:spPr>
            <a:xfrm flipH="false" flipV="false" rot="0">
              <a:off x="0" y="0"/>
              <a:ext cx="1050841" cy="429489"/>
            </a:xfrm>
            <a:custGeom>
              <a:avLst/>
              <a:gdLst/>
              <a:ahLst/>
              <a:cxnLst/>
              <a:rect r="r" b="b" t="t" l="l"/>
              <a:pathLst>
                <a:path h="429489" w="1050841">
                  <a:moveTo>
                    <a:pt x="77615" y="0"/>
                  </a:moveTo>
                  <a:lnTo>
                    <a:pt x="973226" y="0"/>
                  </a:lnTo>
                  <a:cubicBezTo>
                    <a:pt x="993811" y="0"/>
                    <a:pt x="1013552" y="8177"/>
                    <a:pt x="1028108" y="22733"/>
                  </a:cubicBezTo>
                  <a:cubicBezTo>
                    <a:pt x="1042663" y="37289"/>
                    <a:pt x="1050841" y="57030"/>
                    <a:pt x="1050841" y="77615"/>
                  </a:cubicBezTo>
                  <a:lnTo>
                    <a:pt x="1050841" y="351874"/>
                  </a:lnTo>
                  <a:cubicBezTo>
                    <a:pt x="1050841" y="394739"/>
                    <a:pt x="1016091" y="429489"/>
                    <a:pt x="973226" y="429489"/>
                  </a:cubicBezTo>
                  <a:lnTo>
                    <a:pt x="77615" y="429489"/>
                  </a:lnTo>
                  <a:cubicBezTo>
                    <a:pt x="57030" y="429489"/>
                    <a:pt x="37289" y="421311"/>
                    <a:pt x="22733" y="406756"/>
                  </a:cubicBezTo>
                  <a:cubicBezTo>
                    <a:pt x="8177" y="392200"/>
                    <a:pt x="0" y="372459"/>
                    <a:pt x="0" y="351874"/>
                  </a:cubicBezTo>
                  <a:lnTo>
                    <a:pt x="0" y="77615"/>
                  </a:lnTo>
                  <a:cubicBezTo>
                    <a:pt x="0" y="34749"/>
                    <a:pt x="34749" y="0"/>
                    <a:pt x="77615" y="0"/>
                  </a:cubicBezTo>
                  <a:close/>
                </a:path>
              </a:pathLst>
            </a:custGeom>
            <a:solidFill>
              <a:srgbClr val="FF007E"/>
            </a:solidFill>
            <a:ln cap="rnd">
              <a:noFill/>
              <a:prstDash val="solid"/>
              <a:round/>
            </a:ln>
          </p:spPr>
        </p:sp>
        <p:sp>
          <p:nvSpPr>
            <p:cNvPr name="TextBox 5" id="5"/>
            <p:cNvSpPr txBox="true"/>
            <p:nvPr/>
          </p:nvSpPr>
          <p:spPr>
            <a:xfrm>
              <a:off x="0" y="-76200"/>
              <a:ext cx="1050841" cy="505689"/>
            </a:xfrm>
            <a:prstGeom prst="rect">
              <a:avLst/>
            </a:prstGeom>
          </p:spPr>
          <p:txBody>
            <a:bodyPr anchor="ctr" rtlCol="false" tIns="50800" lIns="50800" bIns="50800" rIns="50800"/>
            <a:lstStyle/>
            <a:p>
              <a:pPr algn="ctr" marL="0" indent="0" lvl="0">
                <a:lnSpc>
                  <a:spcPts val="5599"/>
                </a:lnSpc>
                <a:spcBef>
                  <a:spcPct val="0"/>
                </a:spcBef>
              </a:pPr>
              <a:r>
                <a:rPr lang="en-US" b="true" sz="3999">
                  <a:solidFill>
                    <a:srgbClr val="F8F8F8"/>
                  </a:solidFill>
                  <a:latin typeface="Be Vietnam Ultra-Bold"/>
                  <a:ea typeface="Be Vietnam Ultra-Bold"/>
                  <a:cs typeface="Be Vietnam Ultra-Bold"/>
                  <a:sym typeface="Be Vietnam Ultra-Bold"/>
                </a:rPr>
                <a:t>Azure</a:t>
              </a:r>
            </a:p>
          </p:txBody>
        </p:sp>
      </p:grpSp>
      <p:sp>
        <p:nvSpPr>
          <p:cNvPr name="Freeform 6" id="6"/>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028700" y="3995738"/>
            <a:ext cx="6165111" cy="2024380"/>
            <a:chOff x="0" y="0"/>
            <a:chExt cx="8220148" cy="2699173"/>
          </a:xfrm>
        </p:grpSpPr>
        <p:sp>
          <p:nvSpPr>
            <p:cNvPr name="TextBox 8" id="8"/>
            <p:cNvSpPr txBox="true"/>
            <p:nvPr/>
          </p:nvSpPr>
          <p:spPr>
            <a:xfrm rot="0">
              <a:off x="0" y="-9525"/>
              <a:ext cx="8220148" cy="14319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TOOlS</a:t>
              </a:r>
            </a:p>
          </p:txBody>
        </p:sp>
        <p:sp>
          <p:nvSpPr>
            <p:cNvPr name="TextBox 9" id="9"/>
            <p:cNvSpPr txBox="true"/>
            <p:nvPr/>
          </p:nvSpPr>
          <p:spPr>
            <a:xfrm rot="0">
              <a:off x="0" y="2076450"/>
              <a:ext cx="6455579" cy="622723"/>
            </a:xfrm>
            <a:prstGeom prst="rect">
              <a:avLst/>
            </a:prstGeom>
          </p:spPr>
          <p:txBody>
            <a:bodyPr anchor="t" rtlCol="false" tIns="0" lIns="0" bIns="0" rIns="0">
              <a:spAutoFit/>
            </a:bodyPr>
            <a:lstStyle/>
            <a:p>
              <a:pPr algn="l">
                <a:lnSpc>
                  <a:spcPts val="3920"/>
                </a:lnSpc>
              </a:pPr>
              <a:r>
                <a:rPr lang="en-US" sz="2800">
                  <a:solidFill>
                    <a:srgbClr val="F8F8F8"/>
                  </a:solidFill>
                  <a:latin typeface="IBM Plex Sans"/>
                  <a:ea typeface="IBM Plex Sans"/>
                  <a:cs typeface="IBM Plex Sans"/>
                  <a:sym typeface="IBM Plex Sans"/>
                </a:rPr>
                <a:t>we used in our project </a:t>
              </a:r>
            </a:p>
          </p:txBody>
        </p:sp>
      </p:grpSp>
      <p:sp>
        <p:nvSpPr>
          <p:cNvPr name="TextBox 10" id="10"/>
          <p:cNvSpPr txBox="true"/>
          <p:nvPr/>
        </p:nvSpPr>
        <p:spPr>
          <a:xfrm rot="0">
            <a:off x="10803571" y="2234356"/>
            <a:ext cx="4302807" cy="353060"/>
          </a:xfrm>
          <a:prstGeom prst="rect">
            <a:avLst/>
          </a:prstGeom>
        </p:spPr>
        <p:txBody>
          <a:bodyPr anchor="t" rtlCol="false" tIns="0" lIns="0" bIns="0" rIns="0">
            <a:spAutoFit/>
          </a:bodyPr>
          <a:lstStyle/>
          <a:p>
            <a:pPr algn="l" marL="0" indent="0" lvl="0">
              <a:lnSpc>
                <a:spcPts val="2859"/>
              </a:lnSpc>
              <a:spcBef>
                <a:spcPct val="0"/>
              </a:spcBef>
            </a:pPr>
            <a:r>
              <a:rPr lang="en-US" b="true" sz="2199" spc="191">
                <a:solidFill>
                  <a:srgbClr val="F8F8F8"/>
                </a:solidFill>
                <a:latin typeface="Be Vietnam Ultra-Bold"/>
                <a:ea typeface="Be Vietnam Ultra-Bold"/>
                <a:cs typeface="Be Vietnam Ultra-Bold"/>
                <a:sym typeface="Be Vietnam Ultra-Bold"/>
              </a:rPr>
              <a:t>AZURE MACHINE LEARNING</a:t>
            </a:r>
          </a:p>
        </p:txBody>
      </p:sp>
      <p:grpSp>
        <p:nvGrpSpPr>
          <p:cNvPr name="Group 11" id="11"/>
          <p:cNvGrpSpPr/>
          <p:nvPr/>
        </p:nvGrpSpPr>
        <p:grpSpPr>
          <a:xfrm rot="0">
            <a:off x="5752793" y="3594603"/>
            <a:ext cx="3989911" cy="1630715"/>
            <a:chOff x="0" y="0"/>
            <a:chExt cx="1050841" cy="429489"/>
          </a:xfrm>
        </p:grpSpPr>
        <p:sp>
          <p:nvSpPr>
            <p:cNvPr name="Freeform 12" id="12"/>
            <p:cNvSpPr/>
            <p:nvPr/>
          </p:nvSpPr>
          <p:spPr>
            <a:xfrm flipH="false" flipV="false" rot="0">
              <a:off x="0" y="0"/>
              <a:ext cx="1050841" cy="429489"/>
            </a:xfrm>
            <a:custGeom>
              <a:avLst/>
              <a:gdLst/>
              <a:ahLst/>
              <a:cxnLst/>
              <a:rect r="r" b="b" t="t" l="l"/>
              <a:pathLst>
                <a:path h="429489" w="1050841">
                  <a:moveTo>
                    <a:pt x="77615" y="0"/>
                  </a:moveTo>
                  <a:lnTo>
                    <a:pt x="973226" y="0"/>
                  </a:lnTo>
                  <a:cubicBezTo>
                    <a:pt x="993811" y="0"/>
                    <a:pt x="1013552" y="8177"/>
                    <a:pt x="1028108" y="22733"/>
                  </a:cubicBezTo>
                  <a:cubicBezTo>
                    <a:pt x="1042663" y="37289"/>
                    <a:pt x="1050841" y="57030"/>
                    <a:pt x="1050841" y="77615"/>
                  </a:cubicBezTo>
                  <a:lnTo>
                    <a:pt x="1050841" y="351874"/>
                  </a:lnTo>
                  <a:cubicBezTo>
                    <a:pt x="1050841" y="394739"/>
                    <a:pt x="1016091" y="429489"/>
                    <a:pt x="973226" y="429489"/>
                  </a:cubicBezTo>
                  <a:lnTo>
                    <a:pt x="77615" y="429489"/>
                  </a:lnTo>
                  <a:cubicBezTo>
                    <a:pt x="57030" y="429489"/>
                    <a:pt x="37289" y="421311"/>
                    <a:pt x="22733" y="406756"/>
                  </a:cubicBezTo>
                  <a:cubicBezTo>
                    <a:pt x="8177" y="392200"/>
                    <a:pt x="0" y="372459"/>
                    <a:pt x="0" y="351874"/>
                  </a:cubicBezTo>
                  <a:lnTo>
                    <a:pt x="0" y="77615"/>
                  </a:lnTo>
                  <a:cubicBezTo>
                    <a:pt x="0" y="34749"/>
                    <a:pt x="34749" y="0"/>
                    <a:pt x="77615" y="0"/>
                  </a:cubicBezTo>
                  <a:close/>
                </a:path>
              </a:pathLst>
            </a:custGeom>
            <a:solidFill>
              <a:srgbClr val="FF007E"/>
            </a:solidFill>
          </p:spPr>
        </p:sp>
        <p:sp>
          <p:nvSpPr>
            <p:cNvPr name="TextBox 13" id="13"/>
            <p:cNvSpPr txBox="true"/>
            <p:nvPr/>
          </p:nvSpPr>
          <p:spPr>
            <a:xfrm>
              <a:off x="0" y="-76200"/>
              <a:ext cx="1050841" cy="505689"/>
            </a:xfrm>
            <a:prstGeom prst="rect">
              <a:avLst/>
            </a:prstGeom>
          </p:spPr>
          <p:txBody>
            <a:bodyPr anchor="ctr" rtlCol="false" tIns="50800" lIns="50800" bIns="50800" rIns="50800"/>
            <a:lstStyle/>
            <a:p>
              <a:pPr algn="ctr">
                <a:lnSpc>
                  <a:spcPts val="5599"/>
                </a:lnSpc>
              </a:pPr>
              <a:r>
                <a:rPr lang="en-US" sz="3999">
                  <a:solidFill>
                    <a:srgbClr val="F8F8F8"/>
                  </a:solidFill>
                  <a:latin typeface="Be Vietnam"/>
                  <a:ea typeface="Be Vietnam"/>
                  <a:cs typeface="Be Vietnam"/>
                  <a:sym typeface="Be Vietnam"/>
                </a:rPr>
                <a:t>Streamlit</a:t>
              </a:r>
            </a:p>
          </p:txBody>
        </p:sp>
      </p:grpSp>
      <p:sp>
        <p:nvSpPr>
          <p:cNvPr name="Freeform 14" id="14"/>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5" id="15"/>
          <p:cNvGrpSpPr/>
          <p:nvPr/>
        </p:nvGrpSpPr>
        <p:grpSpPr>
          <a:xfrm rot="0">
            <a:off x="14578523" y="8985885"/>
            <a:ext cx="2680777" cy="502293"/>
            <a:chOff x="0" y="0"/>
            <a:chExt cx="3574370" cy="669724"/>
          </a:xfrm>
        </p:grpSpPr>
        <p:sp>
          <p:nvSpPr>
            <p:cNvPr name="Freeform 16" id="16"/>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8" id="18"/>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9" action="ppaction://hlinksldjump"/>
                </a:rPr>
                <a:t>Back to Agenda</a:t>
              </a:r>
            </a:p>
          </p:txBody>
        </p:sp>
      </p:grpSp>
      <p:grpSp>
        <p:nvGrpSpPr>
          <p:cNvPr name="Group 19" id="19"/>
          <p:cNvGrpSpPr/>
          <p:nvPr/>
        </p:nvGrpSpPr>
        <p:grpSpPr>
          <a:xfrm rot="0">
            <a:off x="5752793" y="5414733"/>
            <a:ext cx="3989911" cy="1630715"/>
            <a:chOff x="0" y="0"/>
            <a:chExt cx="1050841" cy="429489"/>
          </a:xfrm>
        </p:grpSpPr>
        <p:sp>
          <p:nvSpPr>
            <p:cNvPr name="Freeform 20" id="20"/>
            <p:cNvSpPr/>
            <p:nvPr/>
          </p:nvSpPr>
          <p:spPr>
            <a:xfrm flipH="false" flipV="false" rot="0">
              <a:off x="0" y="0"/>
              <a:ext cx="1050841" cy="429489"/>
            </a:xfrm>
            <a:custGeom>
              <a:avLst/>
              <a:gdLst/>
              <a:ahLst/>
              <a:cxnLst/>
              <a:rect r="r" b="b" t="t" l="l"/>
              <a:pathLst>
                <a:path h="429489" w="1050841">
                  <a:moveTo>
                    <a:pt x="77615" y="0"/>
                  </a:moveTo>
                  <a:lnTo>
                    <a:pt x="973226" y="0"/>
                  </a:lnTo>
                  <a:cubicBezTo>
                    <a:pt x="993811" y="0"/>
                    <a:pt x="1013552" y="8177"/>
                    <a:pt x="1028108" y="22733"/>
                  </a:cubicBezTo>
                  <a:cubicBezTo>
                    <a:pt x="1042663" y="37289"/>
                    <a:pt x="1050841" y="57030"/>
                    <a:pt x="1050841" y="77615"/>
                  </a:cubicBezTo>
                  <a:lnTo>
                    <a:pt x="1050841" y="351874"/>
                  </a:lnTo>
                  <a:cubicBezTo>
                    <a:pt x="1050841" y="394739"/>
                    <a:pt x="1016091" y="429489"/>
                    <a:pt x="973226" y="429489"/>
                  </a:cubicBezTo>
                  <a:lnTo>
                    <a:pt x="77615" y="429489"/>
                  </a:lnTo>
                  <a:cubicBezTo>
                    <a:pt x="57030" y="429489"/>
                    <a:pt x="37289" y="421311"/>
                    <a:pt x="22733" y="406756"/>
                  </a:cubicBezTo>
                  <a:cubicBezTo>
                    <a:pt x="8177" y="392200"/>
                    <a:pt x="0" y="372459"/>
                    <a:pt x="0" y="351874"/>
                  </a:cubicBezTo>
                  <a:lnTo>
                    <a:pt x="0" y="77615"/>
                  </a:lnTo>
                  <a:cubicBezTo>
                    <a:pt x="0" y="34749"/>
                    <a:pt x="34749" y="0"/>
                    <a:pt x="77615" y="0"/>
                  </a:cubicBezTo>
                  <a:close/>
                </a:path>
              </a:pathLst>
            </a:custGeom>
            <a:solidFill>
              <a:srgbClr val="FF007E"/>
            </a:solidFill>
            <a:ln cap="rnd">
              <a:noFill/>
              <a:prstDash val="solid"/>
              <a:round/>
            </a:ln>
          </p:spPr>
        </p:sp>
        <p:sp>
          <p:nvSpPr>
            <p:cNvPr name="TextBox 21" id="21"/>
            <p:cNvSpPr txBox="true"/>
            <p:nvPr/>
          </p:nvSpPr>
          <p:spPr>
            <a:xfrm>
              <a:off x="0" y="-76200"/>
              <a:ext cx="1050841" cy="505689"/>
            </a:xfrm>
            <a:prstGeom prst="rect">
              <a:avLst/>
            </a:prstGeom>
          </p:spPr>
          <p:txBody>
            <a:bodyPr anchor="ctr" rtlCol="false" tIns="50800" lIns="50800" bIns="50800" rIns="50800"/>
            <a:lstStyle/>
            <a:p>
              <a:pPr algn="ctr" marL="0" indent="0" lvl="0">
                <a:lnSpc>
                  <a:spcPts val="5599"/>
                </a:lnSpc>
                <a:spcBef>
                  <a:spcPct val="0"/>
                </a:spcBef>
              </a:pPr>
              <a:r>
                <a:rPr lang="en-US" b="true" sz="3999">
                  <a:solidFill>
                    <a:srgbClr val="F8F8F8"/>
                  </a:solidFill>
                  <a:latin typeface="Be Vietnam Ultra-Bold"/>
                  <a:ea typeface="Be Vietnam Ultra-Bold"/>
                  <a:cs typeface="Be Vietnam Ultra-Bold"/>
                  <a:sym typeface="Be Vietnam Ultra-Bold"/>
                </a:rPr>
                <a:t>Colab</a:t>
              </a:r>
            </a:p>
          </p:txBody>
        </p:sp>
      </p:grpSp>
      <p:grpSp>
        <p:nvGrpSpPr>
          <p:cNvPr name="Group 22" id="22"/>
          <p:cNvGrpSpPr/>
          <p:nvPr/>
        </p:nvGrpSpPr>
        <p:grpSpPr>
          <a:xfrm rot="0">
            <a:off x="5752793" y="7235948"/>
            <a:ext cx="3989911" cy="1630715"/>
            <a:chOff x="0" y="0"/>
            <a:chExt cx="1050841" cy="429489"/>
          </a:xfrm>
        </p:grpSpPr>
        <p:sp>
          <p:nvSpPr>
            <p:cNvPr name="Freeform 23" id="23"/>
            <p:cNvSpPr/>
            <p:nvPr/>
          </p:nvSpPr>
          <p:spPr>
            <a:xfrm flipH="false" flipV="false" rot="0">
              <a:off x="0" y="0"/>
              <a:ext cx="1050841" cy="429489"/>
            </a:xfrm>
            <a:custGeom>
              <a:avLst/>
              <a:gdLst/>
              <a:ahLst/>
              <a:cxnLst/>
              <a:rect r="r" b="b" t="t" l="l"/>
              <a:pathLst>
                <a:path h="429489" w="1050841">
                  <a:moveTo>
                    <a:pt x="77615" y="0"/>
                  </a:moveTo>
                  <a:lnTo>
                    <a:pt x="973226" y="0"/>
                  </a:lnTo>
                  <a:cubicBezTo>
                    <a:pt x="993811" y="0"/>
                    <a:pt x="1013552" y="8177"/>
                    <a:pt x="1028108" y="22733"/>
                  </a:cubicBezTo>
                  <a:cubicBezTo>
                    <a:pt x="1042663" y="37289"/>
                    <a:pt x="1050841" y="57030"/>
                    <a:pt x="1050841" y="77615"/>
                  </a:cubicBezTo>
                  <a:lnTo>
                    <a:pt x="1050841" y="351874"/>
                  </a:lnTo>
                  <a:cubicBezTo>
                    <a:pt x="1050841" y="394739"/>
                    <a:pt x="1016091" y="429489"/>
                    <a:pt x="973226" y="429489"/>
                  </a:cubicBezTo>
                  <a:lnTo>
                    <a:pt x="77615" y="429489"/>
                  </a:lnTo>
                  <a:cubicBezTo>
                    <a:pt x="57030" y="429489"/>
                    <a:pt x="37289" y="421311"/>
                    <a:pt x="22733" y="406756"/>
                  </a:cubicBezTo>
                  <a:cubicBezTo>
                    <a:pt x="8177" y="392200"/>
                    <a:pt x="0" y="372459"/>
                    <a:pt x="0" y="351874"/>
                  </a:cubicBezTo>
                  <a:lnTo>
                    <a:pt x="0" y="77615"/>
                  </a:lnTo>
                  <a:cubicBezTo>
                    <a:pt x="0" y="34749"/>
                    <a:pt x="34749" y="0"/>
                    <a:pt x="77615" y="0"/>
                  </a:cubicBezTo>
                  <a:close/>
                </a:path>
              </a:pathLst>
            </a:custGeom>
            <a:solidFill>
              <a:srgbClr val="FF007E"/>
            </a:solidFill>
            <a:ln cap="rnd">
              <a:noFill/>
              <a:prstDash val="solid"/>
              <a:round/>
            </a:ln>
          </p:spPr>
        </p:sp>
        <p:sp>
          <p:nvSpPr>
            <p:cNvPr name="TextBox 24" id="24"/>
            <p:cNvSpPr txBox="true"/>
            <p:nvPr/>
          </p:nvSpPr>
          <p:spPr>
            <a:xfrm>
              <a:off x="0" y="-76200"/>
              <a:ext cx="1050841" cy="505689"/>
            </a:xfrm>
            <a:prstGeom prst="rect">
              <a:avLst/>
            </a:prstGeom>
          </p:spPr>
          <p:txBody>
            <a:bodyPr anchor="ctr" rtlCol="false" tIns="50800" lIns="50800" bIns="50800" rIns="50800"/>
            <a:lstStyle/>
            <a:p>
              <a:pPr algn="ctr" marL="0" indent="0" lvl="0">
                <a:lnSpc>
                  <a:spcPts val="5599"/>
                </a:lnSpc>
                <a:spcBef>
                  <a:spcPct val="0"/>
                </a:spcBef>
              </a:pPr>
              <a:r>
                <a:rPr lang="en-US" b="true" sz="3999">
                  <a:solidFill>
                    <a:srgbClr val="F8F8F8"/>
                  </a:solidFill>
                  <a:latin typeface="Be Vietnam Ultra-Bold"/>
                  <a:ea typeface="Be Vietnam Ultra-Bold"/>
                  <a:cs typeface="Be Vietnam Ultra-Bold"/>
                  <a:sym typeface="Be Vietnam Ultra-Bold"/>
                </a:rPr>
                <a:t>kaggle</a:t>
              </a:r>
            </a:p>
          </p:txBody>
        </p:sp>
      </p:grpSp>
      <p:sp>
        <p:nvSpPr>
          <p:cNvPr name="TextBox 25" id="25"/>
          <p:cNvSpPr txBox="true"/>
          <p:nvPr/>
        </p:nvSpPr>
        <p:spPr>
          <a:xfrm rot="0">
            <a:off x="10803571" y="6001067"/>
            <a:ext cx="4302807" cy="353060"/>
          </a:xfrm>
          <a:prstGeom prst="rect">
            <a:avLst/>
          </a:prstGeom>
        </p:spPr>
        <p:txBody>
          <a:bodyPr anchor="t" rtlCol="false" tIns="0" lIns="0" bIns="0" rIns="0">
            <a:spAutoFit/>
          </a:bodyPr>
          <a:lstStyle/>
          <a:p>
            <a:pPr algn="l" marL="0" indent="0" lvl="0">
              <a:lnSpc>
                <a:spcPts val="2859"/>
              </a:lnSpc>
              <a:spcBef>
                <a:spcPct val="0"/>
              </a:spcBef>
            </a:pPr>
            <a:r>
              <a:rPr lang="en-US" b="true" sz="2199" spc="191">
                <a:solidFill>
                  <a:srgbClr val="F8F8F8"/>
                </a:solidFill>
                <a:latin typeface="Be Vietnam Ultra-Bold"/>
                <a:ea typeface="Be Vietnam Ultra-Bold"/>
                <a:cs typeface="Be Vietnam Ultra-Bold"/>
                <a:sym typeface="Be Vietnam Ultra-Bold"/>
              </a:rPr>
              <a:t>TO RUN THE NOTE BOOK </a:t>
            </a:r>
          </a:p>
        </p:txBody>
      </p:sp>
      <p:sp>
        <p:nvSpPr>
          <p:cNvPr name="TextBox 26" id="26"/>
          <p:cNvSpPr txBox="true"/>
          <p:nvPr/>
        </p:nvSpPr>
        <p:spPr>
          <a:xfrm rot="0">
            <a:off x="10803571" y="4223905"/>
            <a:ext cx="4302807" cy="353060"/>
          </a:xfrm>
          <a:prstGeom prst="rect">
            <a:avLst/>
          </a:prstGeom>
        </p:spPr>
        <p:txBody>
          <a:bodyPr anchor="t" rtlCol="false" tIns="0" lIns="0" bIns="0" rIns="0">
            <a:spAutoFit/>
          </a:bodyPr>
          <a:lstStyle/>
          <a:p>
            <a:pPr algn="l" marL="0" indent="0" lvl="0">
              <a:lnSpc>
                <a:spcPts val="2859"/>
              </a:lnSpc>
              <a:spcBef>
                <a:spcPct val="0"/>
              </a:spcBef>
            </a:pPr>
            <a:r>
              <a:rPr lang="en-US" b="true" sz="2199" spc="191">
                <a:solidFill>
                  <a:srgbClr val="F8F8F8"/>
                </a:solidFill>
                <a:latin typeface="Be Vietnam Ultra-Bold"/>
                <a:ea typeface="Be Vietnam Ultra-Bold"/>
                <a:cs typeface="Be Vietnam Ultra-Bold"/>
                <a:sym typeface="Be Vietnam Ultra-Bold"/>
              </a:rPr>
              <a:t>INTERFACE WITH USER</a:t>
            </a:r>
          </a:p>
        </p:txBody>
      </p:sp>
      <p:sp>
        <p:nvSpPr>
          <p:cNvPr name="TextBox 27" id="27"/>
          <p:cNvSpPr txBox="true"/>
          <p:nvPr/>
        </p:nvSpPr>
        <p:spPr>
          <a:xfrm rot="0">
            <a:off x="10803571" y="7698245"/>
            <a:ext cx="4302807" cy="353060"/>
          </a:xfrm>
          <a:prstGeom prst="rect">
            <a:avLst/>
          </a:prstGeom>
        </p:spPr>
        <p:txBody>
          <a:bodyPr anchor="t" rtlCol="false" tIns="0" lIns="0" bIns="0" rIns="0">
            <a:spAutoFit/>
          </a:bodyPr>
          <a:lstStyle/>
          <a:p>
            <a:pPr algn="l" marL="0" indent="0" lvl="0">
              <a:lnSpc>
                <a:spcPts val="2859"/>
              </a:lnSpc>
              <a:spcBef>
                <a:spcPct val="0"/>
              </a:spcBef>
            </a:pPr>
            <a:r>
              <a:rPr lang="en-US" b="true" sz="2199" spc="191">
                <a:solidFill>
                  <a:srgbClr val="F8F8F8"/>
                </a:solidFill>
                <a:latin typeface="Be Vietnam Ultra-Bold"/>
                <a:ea typeface="Be Vietnam Ultra-Bold"/>
                <a:cs typeface="Be Vietnam Ultra-Bold"/>
                <a:sym typeface="Be Vietnam Ultra-Bold"/>
              </a:rPr>
              <a:t>SOME DATASETS</a:t>
            </a:r>
          </a:p>
        </p:txBody>
      </p:sp>
      <p:sp>
        <p:nvSpPr>
          <p:cNvPr name="Freeform 28" id="28"/>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578523" y="956821"/>
            <a:ext cx="2680777" cy="502293"/>
            <a:chOff x="0" y="0"/>
            <a:chExt cx="3574370" cy="669724"/>
          </a:xfrm>
        </p:grpSpPr>
        <p:sp>
          <p:nvSpPr>
            <p:cNvPr name="Freeform 4" id="4"/>
            <p:cNvSpPr/>
            <p:nvPr/>
          </p:nvSpPr>
          <p:spPr>
            <a:xfrm flipH="false" flipV="false" rot="0">
              <a:off x="2904646"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3172573" y="185060"/>
              <a:ext cx="180511" cy="299604"/>
            </a:xfrm>
            <a:custGeom>
              <a:avLst/>
              <a:gdLst/>
              <a:ahLst/>
              <a:cxnLst/>
              <a:rect r="r" b="b" t="t" l="l"/>
              <a:pathLst>
                <a:path h="299604" w="180511">
                  <a:moveTo>
                    <a:pt x="180512" y="0"/>
                  </a:moveTo>
                  <a:lnTo>
                    <a:pt x="0" y="0"/>
                  </a:lnTo>
                  <a:lnTo>
                    <a:pt x="0" y="299604"/>
                  </a:lnTo>
                  <a:lnTo>
                    <a:pt x="180512" y="299604"/>
                  </a:lnTo>
                  <a:lnTo>
                    <a:pt x="18051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134202"/>
              <a:ext cx="2644161" cy="382138"/>
            </a:xfrm>
            <a:prstGeom prst="rect">
              <a:avLst/>
            </a:prstGeom>
          </p:spPr>
          <p:txBody>
            <a:bodyPr anchor="t" rtlCol="false" tIns="0" lIns="0" bIns="0" rIns="0">
              <a:spAutoFit/>
            </a:bodyPr>
            <a:lstStyle/>
            <a:p>
              <a:pPr algn="r" marL="0" indent="0" lvl="0">
                <a:lnSpc>
                  <a:spcPts val="2340"/>
                </a:lnSpc>
                <a:spcBef>
                  <a:spcPct val="0"/>
                </a:spcBef>
              </a:pPr>
              <a:r>
                <a:rPr lang="en-US" b="true" sz="1800" u="sng">
                  <a:solidFill>
                    <a:srgbClr val="F8F8F8"/>
                  </a:solidFill>
                  <a:latin typeface="Be Vietnam Ultra-Bold"/>
                  <a:ea typeface="Be Vietnam Ultra-Bold"/>
                  <a:cs typeface="Be Vietnam Ultra-Bold"/>
                  <a:sym typeface="Be Vietnam Ultra-Bold"/>
                  <a:hlinkClick r:id="rId7" action="ppaction://hlinksldjump"/>
                </a:rPr>
                <a:t>Back to Agenda</a:t>
              </a:r>
            </a:p>
          </p:txBody>
        </p:sp>
      </p:grpSp>
      <p:sp>
        <p:nvSpPr>
          <p:cNvPr name="Freeform 7" id="7"/>
          <p:cNvSpPr/>
          <p:nvPr/>
        </p:nvSpPr>
        <p:spPr>
          <a:xfrm flipH="false" flipV="false" rot="3301940">
            <a:off x="-2976647" y="6044703"/>
            <a:ext cx="7092618" cy="4797189"/>
          </a:xfrm>
          <a:custGeom>
            <a:avLst/>
            <a:gdLst/>
            <a:ahLst/>
            <a:cxnLst/>
            <a:rect r="r" b="b" t="t" l="l"/>
            <a:pathLst>
              <a:path h="4797189" w="7092618">
                <a:moveTo>
                  <a:pt x="0" y="0"/>
                </a:moveTo>
                <a:lnTo>
                  <a:pt x="7092618" y="0"/>
                </a:lnTo>
                <a:lnTo>
                  <a:pt x="7092618" y="4797189"/>
                </a:lnTo>
                <a:lnTo>
                  <a:pt x="0" y="47971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028700" y="1449589"/>
            <a:ext cx="10387445"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chat bot</a:t>
            </a:r>
          </a:p>
        </p:txBody>
      </p:sp>
      <p:sp>
        <p:nvSpPr>
          <p:cNvPr name="TextBox 9" id="9"/>
          <p:cNvSpPr txBox="true"/>
          <p:nvPr/>
        </p:nvSpPr>
        <p:spPr>
          <a:xfrm rot="0">
            <a:off x="2107566" y="2989004"/>
            <a:ext cx="14072867" cy="6492418"/>
          </a:xfrm>
          <a:prstGeom prst="rect">
            <a:avLst/>
          </a:prstGeom>
        </p:spPr>
        <p:txBody>
          <a:bodyPr anchor="t" rtlCol="false" tIns="0" lIns="0" bIns="0" rIns="0">
            <a:spAutoFit/>
          </a:bodyPr>
          <a:lstStyle/>
          <a:p>
            <a:pPr algn="just">
              <a:lnSpc>
                <a:spcPts val="3796"/>
              </a:lnSpc>
            </a:pPr>
            <a:r>
              <a:rPr lang="en-US" sz="3163" b="true">
                <a:solidFill>
                  <a:srgbClr val="F8F8F8"/>
                </a:solidFill>
                <a:latin typeface="Be Vietnam Ultra-Bold"/>
                <a:ea typeface="Be Vietnam Ultra-Bold"/>
                <a:cs typeface="Be Vietnam Ultra-Bold"/>
                <a:sym typeface="Be Vietnam Ultra-Bold"/>
              </a:rPr>
              <a:t>Challenges:</a:t>
            </a:r>
          </a:p>
          <a:p>
            <a:pPr algn="just">
              <a:lnSpc>
                <a:spcPts val="3796"/>
              </a:lnSpc>
            </a:pPr>
          </a:p>
          <a:p>
            <a:pPr algn="just" marL="599300" indent="-299650" lvl="1">
              <a:lnSpc>
                <a:spcPts val="3330"/>
              </a:lnSpc>
              <a:spcBef>
                <a:spcPct val="0"/>
              </a:spcBef>
              <a:buFont typeface="Arial"/>
              <a:buChar char="•"/>
            </a:pPr>
            <a:r>
              <a:rPr lang="en-US" b="true" sz="2775">
                <a:solidFill>
                  <a:srgbClr val="F8F8F8"/>
                </a:solidFill>
                <a:latin typeface="Be Vietnam Ultra-Bold"/>
                <a:ea typeface="Be Vietnam Ultra-Bold"/>
                <a:cs typeface="Be Vietnam Ultra-Bold"/>
                <a:sym typeface="Be Vietnam Ultra-Bold"/>
              </a:rPr>
              <a:t>Understanding diverse </a:t>
            </a:r>
            <a:r>
              <a:rPr lang="en-US" b="true" sz="2775">
                <a:solidFill>
                  <a:srgbClr val="F8F8F8"/>
                </a:solidFill>
                <a:latin typeface="Be Vietnam Ultra-Bold"/>
                <a:ea typeface="Be Vietnam Ultra-Bold"/>
                <a:cs typeface="Be Vietnam Ultra-Bold"/>
                <a:sym typeface="Be Vietnam Ultra-Bold"/>
              </a:rPr>
              <a:t>user queries: Users express themselves in various ways, making it difficult for the chatbot to handle every possible input.</a:t>
            </a:r>
          </a:p>
          <a:p>
            <a:pPr algn="just">
              <a:lnSpc>
                <a:spcPts val="3330"/>
              </a:lnSpc>
              <a:spcBef>
                <a:spcPct val="0"/>
              </a:spcBef>
            </a:pPr>
          </a:p>
          <a:p>
            <a:pPr algn="just">
              <a:lnSpc>
                <a:spcPts val="3330"/>
              </a:lnSpc>
              <a:spcBef>
                <a:spcPct val="0"/>
              </a:spcBef>
            </a:pPr>
          </a:p>
          <a:p>
            <a:pPr algn="just" marL="683103" indent="-341551" lvl="1">
              <a:lnSpc>
                <a:spcPts val="3796"/>
              </a:lnSpc>
              <a:spcBef>
                <a:spcPct val="0"/>
              </a:spcBef>
              <a:buFont typeface="Arial"/>
              <a:buChar char="•"/>
            </a:pPr>
            <a:r>
              <a:rPr lang="en-US" b="true" sz="3163">
                <a:solidFill>
                  <a:srgbClr val="F8F8F8"/>
                </a:solidFill>
                <a:latin typeface="Be Vietnam Ultra-Bold"/>
                <a:ea typeface="Be Vietnam Ultra-Bold"/>
                <a:cs typeface="Be Vietnam Ultra-Bold"/>
                <a:sym typeface="Be Vietnam Ultra-Bold"/>
              </a:rPr>
              <a:t>Maintaining context: Keeping track of the conversation’s flow when users switch topics or ask follow-up questions.</a:t>
            </a:r>
          </a:p>
          <a:p>
            <a:pPr algn="just">
              <a:lnSpc>
                <a:spcPts val="3796"/>
              </a:lnSpc>
              <a:spcBef>
                <a:spcPct val="0"/>
              </a:spcBef>
            </a:pPr>
          </a:p>
          <a:p>
            <a:pPr algn="just">
              <a:lnSpc>
                <a:spcPts val="3796"/>
              </a:lnSpc>
              <a:spcBef>
                <a:spcPct val="0"/>
              </a:spcBef>
            </a:pPr>
          </a:p>
          <a:p>
            <a:pPr algn="just" marL="683103" indent="-341551" lvl="1">
              <a:lnSpc>
                <a:spcPts val="3796"/>
              </a:lnSpc>
              <a:spcBef>
                <a:spcPct val="0"/>
              </a:spcBef>
              <a:buFont typeface="Arial"/>
              <a:buChar char="•"/>
            </a:pPr>
            <a:r>
              <a:rPr lang="en-US" b="true" sz="3163">
                <a:solidFill>
                  <a:srgbClr val="F8F8F8"/>
                </a:solidFill>
                <a:latin typeface="Be Vietnam Ultra-Bold"/>
                <a:ea typeface="Be Vietnam Ultra-Bold"/>
                <a:cs typeface="Be Vietnam Ultra-Bold"/>
                <a:sym typeface="Be Vietnam Ultra-Bold"/>
              </a:rPr>
              <a:t>Natural language complexity: Human language includes nuances, slang, and ambiguity that are difficult for the AI to interpret correctly</a:t>
            </a:r>
          </a:p>
          <a:p>
            <a:pPr algn="just">
              <a:lnSpc>
                <a:spcPts val="3796"/>
              </a:lnSpc>
              <a:spcBef>
                <a:spcPct val="0"/>
              </a:spcBef>
            </a:pPr>
          </a:p>
        </p:txBody>
      </p:sp>
      <p:sp>
        <p:nvSpPr>
          <p:cNvPr name="Freeform 10" id="10"/>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10"/>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TextBox 2" id="2"/>
          <p:cNvSpPr txBox="true"/>
          <p:nvPr/>
        </p:nvSpPr>
        <p:spPr>
          <a:xfrm rot="0">
            <a:off x="1028700" y="3357783"/>
            <a:ext cx="17458618" cy="5321300"/>
          </a:xfrm>
          <a:prstGeom prst="rect">
            <a:avLst/>
          </a:prstGeom>
        </p:spPr>
        <p:txBody>
          <a:bodyPr anchor="t" rtlCol="false" tIns="0" lIns="0" bIns="0" rIns="0">
            <a:spAutoFit/>
          </a:bodyPr>
          <a:lstStyle/>
          <a:p>
            <a:pPr algn="l">
              <a:lnSpc>
                <a:spcPts val="3249"/>
              </a:lnSpc>
              <a:spcBef>
                <a:spcPct val="0"/>
              </a:spcBef>
            </a:pPr>
            <a:r>
              <a:rPr lang="en-US" b="true" sz="2499">
                <a:solidFill>
                  <a:srgbClr val="FFFFFF"/>
                </a:solidFill>
                <a:latin typeface="Be Vietnam Ultra-Bold"/>
                <a:ea typeface="Be Vietnam Ultra-Bold"/>
                <a:cs typeface="Be Vietnam Ultra-Bold"/>
                <a:sym typeface="Be Vietnam Ultra-Bold"/>
              </a:rPr>
              <a:t>F</a:t>
            </a:r>
            <a:r>
              <a:rPr lang="en-US" b="true" sz="2499">
                <a:solidFill>
                  <a:srgbClr val="FFFFFF"/>
                </a:solidFill>
                <a:latin typeface="Be Vietnam Ultra-Bold"/>
                <a:ea typeface="Be Vietnam Ultra-Bold"/>
                <a:cs typeface="Be Vietnam Ultra-Bold"/>
                <a:sym typeface="Be Vietnam Ultra-Bold"/>
              </a:rPr>
              <a:t>ollows a transformer architecture. This architecture consists of:</a:t>
            </a:r>
          </a:p>
          <a:p>
            <a:pPr algn="l">
              <a:lnSpc>
                <a:spcPts val="3249"/>
              </a:lnSpc>
              <a:spcBef>
                <a:spcPct val="0"/>
              </a:spcBef>
            </a:pPr>
          </a:p>
          <a:p>
            <a:pPr algn="l" marL="539746" indent="-269873" lvl="1">
              <a:lnSpc>
                <a:spcPts val="3249"/>
              </a:lnSpc>
              <a:spcBef>
                <a:spcPct val="0"/>
              </a:spcBef>
              <a:buFont typeface="Arial"/>
              <a:buChar char="•"/>
            </a:pPr>
            <a:r>
              <a:rPr lang="en-US" b="true" sz="2499">
                <a:solidFill>
                  <a:srgbClr val="FFFFFF"/>
                </a:solidFill>
                <a:latin typeface="Be Vietnam Ultra-Bold"/>
                <a:ea typeface="Be Vietnam Ultra-Bold"/>
                <a:cs typeface="Be Vietnam Ultra-Bold"/>
                <a:sym typeface="Be Vietnam Ultra-Bold"/>
              </a:rPr>
              <a:t>Encoder-Decoder Layers: It uses self-attention mechanisms to process input sequences, capturing long-range dependencies and context from user queries.</a:t>
            </a:r>
          </a:p>
          <a:p>
            <a:pPr algn="l">
              <a:lnSpc>
                <a:spcPts val="3249"/>
              </a:lnSpc>
              <a:spcBef>
                <a:spcPct val="0"/>
              </a:spcBef>
            </a:pPr>
          </a:p>
          <a:p>
            <a:pPr algn="l">
              <a:lnSpc>
                <a:spcPts val="3249"/>
              </a:lnSpc>
              <a:spcBef>
                <a:spcPct val="0"/>
              </a:spcBef>
            </a:pPr>
          </a:p>
          <a:p>
            <a:pPr algn="l" marL="539746" indent="-269873" lvl="1">
              <a:lnSpc>
                <a:spcPts val="3249"/>
              </a:lnSpc>
              <a:spcBef>
                <a:spcPct val="0"/>
              </a:spcBef>
              <a:buFont typeface="Arial"/>
              <a:buChar char="•"/>
            </a:pPr>
            <a:r>
              <a:rPr lang="en-US" b="true" sz="2499">
                <a:solidFill>
                  <a:srgbClr val="FFFFFF"/>
                </a:solidFill>
                <a:latin typeface="Be Vietnam Ultra-Bold"/>
                <a:ea typeface="Be Vietnam Ultra-Bold"/>
                <a:cs typeface="Be Vietnam Ultra-Bold"/>
                <a:sym typeface="Be Vietnam Ultra-Bold"/>
              </a:rPr>
              <a:t>Pre-training and Fine-tuning: The model is pre-trained on a datasets to understand language patterns and fine-tuned to specialize in chatbot-specific tasks.</a:t>
            </a:r>
          </a:p>
          <a:p>
            <a:pPr algn="l">
              <a:lnSpc>
                <a:spcPts val="3249"/>
              </a:lnSpc>
              <a:spcBef>
                <a:spcPct val="0"/>
              </a:spcBef>
            </a:pPr>
          </a:p>
          <a:p>
            <a:pPr algn="l">
              <a:lnSpc>
                <a:spcPts val="3249"/>
              </a:lnSpc>
              <a:spcBef>
                <a:spcPct val="0"/>
              </a:spcBef>
            </a:pPr>
          </a:p>
          <a:p>
            <a:pPr algn="l" marL="539746" indent="-269873" lvl="1">
              <a:lnSpc>
                <a:spcPts val="3249"/>
              </a:lnSpc>
              <a:spcBef>
                <a:spcPct val="0"/>
              </a:spcBef>
              <a:buFont typeface="Arial"/>
              <a:buChar char="•"/>
            </a:pPr>
            <a:r>
              <a:rPr lang="en-US" b="true" sz="2499">
                <a:solidFill>
                  <a:srgbClr val="FFFFFF"/>
                </a:solidFill>
                <a:latin typeface="Be Vietnam Ultra-Bold"/>
                <a:ea typeface="Be Vietnam Ultra-Bold"/>
                <a:cs typeface="Be Vietnam Ultra-Bold"/>
                <a:sym typeface="Be Vietnam Ultra-Bold"/>
              </a:rPr>
              <a:t>Attention Mechanisms: The transformer uses multi-head attention to focus on relevant parts of the input, making it highly efficient in understanding context and generating coherent responses.</a:t>
            </a:r>
          </a:p>
          <a:p>
            <a:pPr algn="l">
              <a:lnSpc>
                <a:spcPts val="3249"/>
              </a:lnSpc>
              <a:spcBef>
                <a:spcPct val="0"/>
              </a:spcBef>
            </a:pPr>
          </a:p>
        </p:txBody>
      </p:sp>
      <p:sp>
        <p:nvSpPr>
          <p:cNvPr name="TextBox 3" id="3"/>
          <p:cNvSpPr txBox="true"/>
          <p:nvPr/>
        </p:nvSpPr>
        <p:spPr>
          <a:xfrm rot="0">
            <a:off x="1028700" y="1793262"/>
            <a:ext cx="10387445" cy="10763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Model Architecture</a:t>
            </a:r>
          </a:p>
        </p:txBody>
      </p:sp>
      <p:sp>
        <p:nvSpPr>
          <p:cNvPr name="TextBox 4" id="4"/>
          <p:cNvSpPr txBox="true"/>
          <p:nvPr/>
        </p:nvSpPr>
        <p:spPr>
          <a:xfrm rot="0">
            <a:off x="15449193" y="752475"/>
            <a:ext cx="1810107" cy="542925"/>
          </a:xfrm>
          <a:prstGeom prst="rect">
            <a:avLst/>
          </a:prstGeom>
        </p:spPr>
        <p:txBody>
          <a:bodyPr anchor="t" rtlCol="false" tIns="0" lIns="0" bIns="0" rIns="0">
            <a:spAutoFit/>
          </a:bodyPr>
          <a:lstStyle/>
          <a:p>
            <a:pPr algn="ctr">
              <a:lnSpc>
                <a:spcPts val="4200"/>
              </a:lnSpc>
              <a:spcBef>
                <a:spcPct val="0"/>
              </a:spcBef>
            </a:pPr>
            <a:r>
              <a:rPr lang="en-US" b="true" sz="3500">
                <a:solidFill>
                  <a:srgbClr val="F8F8F8"/>
                </a:solidFill>
                <a:latin typeface="Be Vietnam Ultra-Bold"/>
                <a:ea typeface="Be Vietnam Ultra-Bold"/>
                <a:cs typeface="Be Vietnam Ultra-Bold"/>
                <a:sym typeface="Be Vietnam Ultra-Bold"/>
              </a:rPr>
              <a:t>chat bot</a:t>
            </a:r>
          </a:p>
        </p:txBody>
      </p:sp>
      <p:sp>
        <p:nvSpPr>
          <p:cNvPr name="Freeform 5" id="5"/>
          <p:cNvSpPr/>
          <p:nvPr/>
        </p:nvSpPr>
        <p:spPr>
          <a:xfrm flipH="false" flipV="false" rot="0">
            <a:off x="1028700" y="308841"/>
            <a:ext cx="1374654" cy="1263795"/>
          </a:xfrm>
          <a:custGeom>
            <a:avLst/>
            <a:gdLst/>
            <a:ahLst/>
            <a:cxnLst/>
            <a:rect r="r" b="b" t="t" l="l"/>
            <a:pathLst>
              <a:path h="1263795" w="1374654">
                <a:moveTo>
                  <a:pt x="0" y="0"/>
                </a:moveTo>
                <a:lnTo>
                  <a:pt x="1374654" y="0"/>
                </a:lnTo>
                <a:lnTo>
                  <a:pt x="1374654" y="1263795"/>
                </a:lnTo>
                <a:lnTo>
                  <a:pt x="0" y="1263795"/>
                </a:lnTo>
                <a:lnTo>
                  <a:pt x="0"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DAGTPgzY-Vg</dc:identifier>
  <dcterms:modified xsi:type="dcterms:W3CDTF">2011-08-01T06:04:30Z</dcterms:modified>
  <cp:revision>1</cp:revision>
  <dc:title>DEPI Traslation Project Presentation</dc:title>
</cp:coreProperties>
</file>

<file path=docProps/thumbnail.jpeg>
</file>